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7" r:id="rId1"/>
  </p:sldMasterIdLst>
  <p:notesMasterIdLst>
    <p:notesMasterId r:id="rId76"/>
  </p:notesMasterIdLst>
  <p:sldIdLst>
    <p:sldId id="256" r:id="rId2"/>
    <p:sldId id="382" r:id="rId3"/>
    <p:sldId id="347" r:id="rId4"/>
    <p:sldId id="367" r:id="rId5"/>
    <p:sldId id="258" r:id="rId6"/>
    <p:sldId id="312" r:id="rId7"/>
    <p:sldId id="260" r:id="rId8"/>
    <p:sldId id="391" r:id="rId9"/>
    <p:sldId id="262" r:id="rId10"/>
    <p:sldId id="263" r:id="rId11"/>
    <p:sldId id="265" r:id="rId12"/>
    <p:sldId id="266" r:id="rId13"/>
    <p:sldId id="268" r:id="rId14"/>
    <p:sldId id="269" r:id="rId15"/>
    <p:sldId id="348" r:id="rId16"/>
    <p:sldId id="271" r:id="rId17"/>
    <p:sldId id="272" r:id="rId18"/>
    <p:sldId id="330" r:id="rId19"/>
    <p:sldId id="282" r:id="rId20"/>
    <p:sldId id="385" r:id="rId21"/>
    <p:sldId id="336" r:id="rId22"/>
    <p:sldId id="349" r:id="rId23"/>
    <p:sldId id="374" r:id="rId24"/>
    <p:sldId id="373" r:id="rId25"/>
    <p:sldId id="536" r:id="rId26"/>
    <p:sldId id="538" r:id="rId27"/>
    <p:sldId id="537" r:id="rId28"/>
    <p:sldId id="335" r:id="rId29"/>
    <p:sldId id="540" r:id="rId30"/>
    <p:sldId id="541" r:id="rId31"/>
    <p:sldId id="542" r:id="rId32"/>
    <p:sldId id="543" r:id="rId33"/>
    <p:sldId id="539" r:id="rId34"/>
    <p:sldId id="379" r:id="rId35"/>
    <p:sldId id="386" r:id="rId36"/>
    <p:sldId id="316" r:id="rId37"/>
    <p:sldId id="275" r:id="rId38"/>
    <p:sldId id="448" r:id="rId39"/>
    <p:sldId id="529" r:id="rId40"/>
    <p:sldId id="317" r:id="rId41"/>
    <p:sldId id="331" r:id="rId42"/>
    <p:sldId id="332" r:id="rId43"/>
    <p:sldId id="532" r:id="rId44"/>
    <p:sldId id="533" r:id="rId45"/>
    <p:sldId id="333" r:id="rId46"/>
    <p:sldId id="278" r:id="rId47"/>
    <p:sldId id="528" r:id="rId48"/>
    <p:sldId id="318" r:id="rId49"/>
    <p:sldId id="319" r:id="rId50"/>
    <p:sldId id="535" r:id="rId51"/>
    <p:sldId id="534" r:id="rId52"/>
    <p:sldId id="380" r:id="rId53"/>
    <p:sldId id="280" r:id="rId54"/>
    <p:sldId id="544" r:id="rId55"/>
    <p:sldId id="343" r:id="rId56"/>
    <p:sldId id="545" r:id="rId57"/>
    <p:sldId id="345" r:id="rId58"/>
    <p:sldId id="346" r:id="rId59"/>
    <p:sldId id="387" r:id="rId60"/>
    <p:sldId id="328" r:id="rId61"/>
    <p:sldId id="303" r:id="rId62"/>
    <p:sldId id="306" r:id="rId63"/>
    <p:sldId id="307" r:id="rId64"/>
    <p:sldId id="340" r:id="rId65"/>
    <p:sldId id="341" r:id="rId66"/>
    <p:sldId id="388" r:id="rId67"/>
    <p:sldId id="378" r:id="rId68"/>
    <p:sldId id="308" r:id="rId69"/>
    <p:sldId id="310" r:id="rId70"/>
    <p:sldId id="342" r:id="rId71"/>
    <p:sldId id="355" r:id="rId72"/>
    <p:sldId id="389" r:id="rId73"/>
    <p:sldId id="344" r:id="rId74"/>
    <p:sldId id="390"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3366"/>
    <a:srgbClr val="333399"/>
    <a:srgbClr val="6666CC"/>
    <a:srgbClr val="38F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8515D0-090E-B746-A90B-3A687548DDBE}" v="14" dt="2024-02-22T16:17:52.972"/>
    <p1510:client id="{C92D82A5-120F-CA4E-A72D-6C1848F50E74}" v="4" dt="2024-02-22T19:32:26.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9" autoAdjust="0"/>
    <p:restoredTop sz="79956" autoAdjust="0"/>
  </p:normalViewPr>
  <p:slideViewPr>
    <p:cSldViewPr>
      <p:cViewPr varScale="1">
        <p:scale>
          <a:sx n="94" d="100"/>
          <a:sy n="94" d="100"/>
        </p:scale>
        <p:origin x="2152"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g Chen" userId="d96fa5ec-4313-4be9-bcac-1adad9054fe4" providerId="ADAL" clId="{BB0106A5-4787-214F-A121-8002957A1952}"/>
    <pc:docChg chg="undo custSel addSld modSld">
      <pc:chgData name="Dong Chen" userId="d96fa5ec-4313-4be9-bcac-1adad9054fe4" providerId="ADAL" clId="{BB0106A5-4787-214F-A121-8002957A1952}" dt="2022-02-15T07:28:41.900" v="130"/>
      <pc:docMkLst>
        <pc:docMk/>
      </pc:docMkLst>
      <pc:sldChg chg="modSp mod">
        <pc:chgData name="Dong Chen" userId="d96fa5ec-4313-4be9-bcac-1adad9054fe4" providerId="ADAL" clId="{BB0106A5-4787-214F-A121-8002957A1952}" dt="2022-02-15T07:02:11.820" v="1" actId="1076"/>
        <pc:sldMkLst>
          <pc:docMk/>
          <pc:sldMk cId="0" sldId="306"/>
        </pc:sldMkLst>
        <pc:picChg chg="mod">
          <ac:chgData name="Dong Chen" userId="d96fa5ec-4313-4be9-bcac-1adad9054fe4" providerId="ADAL" clId="{BB0106A5-4787-214F-A121-8002957A1952}" dt="2022-02-15T07:02:11.820" v="1" actId="1076"/>
          <ac:picMkLst>
            <pc:docMk/>
            <pc:sldMk cId="0" sldId="306"/>
            <ac:picMk id="4" creationId="{4C54D0BB-588B-43C0-952D-9262C3047A52}"/>
          </ac:picMkLst>
        </pc:picChg>
      </pc:sldChg>
      <pc:sldChg chg="modNotes modNotesTx">
        <pc:chgData name="Dong Chen" userId="d96fa5ec-4313-4be9-bcac-1adad9054fe4" providerId="ADAL" clId="{BB0106A5-4787-214F-A121-8002957A1952}" dt="2022-02-15T07:11:55.478" v="94" actId="20577"/>
        <pc:sldMkLst>
          <pc:docMk/>
          <pc:sldMk cId="0" sldId="307"/>
        </pc:sldMkLst>
      </pc:sldChg>
      <pc:sldChg chg="addSp delSp modSp new mod">
        <pc:chgData name="Dong Chen" userId="d96fa5ec-4313-4be9-bcac-1adad9054fe4" providerId="ADAL" clId="{BB0106A5-4787-214F-A121-8002957A1952}" dt="2022-02-15T07:28:31.139" v="127" actId="20577"/>
        <pc:sldMkLst>
          <pc:docMk/>
          <pc:sldMk cId="1353903947" sldId="540"/>
        </pc:sldMkLst>
        <pc:spChg chg="mod">
          <ac:chgData name="Dong Chen" userId="d96fa5ec-4313-4be9-bcac-1adad9054fe4" providerId="ADAL" clId="{BB0106A5-4787-214F-A121-8002957A1952}" dt="2022-02-15T07:28:31.139" v="127" actId="20577"/>
          <ac:spMkLst>
            <pc:docMk/>
            <pc:sldMk cId="1353903947" sldId="540"/>
            <ac:spMk id="2" creationId="{0277482C-9566-FD41-8EF1-A1540B243814}"/>
          </ac:spMkLst>
        </pc:spChg>
        <pc:spChg chg="del">
          <ac:chgData name="Dong Chen" userId="d96fa5ec-4313-4be9-bcac-1adad9054fe4" providerId="ADAL" clId="{BB0106A5-4787-214F-A121-8002957A1952}" dt="2022-02-15T07:26:49.356" v="96"/>
          <ac:spMkLst>
            <pc:docMk/>
            <pc:sldMk cId="1353903947" sldId="540"/>
            <ac:spMk id="3" creationId="{A41996E1-D545-EB43-A302-F5F59B6971A4}"/>
          </ac:spMkLst>
        </pc:spChg>
        <pc:picChg chg="add mod">
          <ac:chgData name="Dong Chen" userId="d96fa5ec-4313-4be9-bcac-1adad9054fe4" providerId="ADAL" clId="{BB0106A5-4787-214F-A121-8002957A1952}" dt="2022-02-15T07:26:49.356" v="96"/>
          <ac:picMkLst>
            <pc:docMk/>
            <pc:sldMk cId="1353903947" sldId="540"/>
            <ac:picMk id="4" creationId="{30D94226-54A2-DC43-B10A-25205F2E1976}"/>
          </ac:picMkLst>
        </pc:picChg>
      </pc:sldChg>
      <pc:sldChg chg="addSp delSp modSp new">
        <pc:chgData name="Dong Chen" userId="d96fa5ec-4313-4be9-bcac-1adad9054fe4" providerId="ADAL" clId="{BB0106A5-4787-214F-A121-8002957A1952}" dt="2022-02-15T07:28:36.539" v="128"/>
        <pc:sldMkLst>
          <pc:docMk/>
          <pc:sldMk cId="171146888" sldId="541"/>
        </pc:sldMkLst>
        <pc:spChg chg="mod">
          <ac:chgData name="Dong Chen" userId="d96fa5ec-4313-4be9-bcac-1adad9054fe4" providerId="ADAL" clId="{BB0106A5-4787-214F-A121-8002957A1952}" dt="2022-02-15T07:28:36.539" v="128"/>
          <ac:spMkLst>
            <pc:docMk/>
            <pc:sldMk cId="171146888" sldId="541"/>
            <ac:spMk id="2" creationId="{94F9769B-3FC5-934B-AC2E-22D36763B93F}"/>
          </ac:spMkLst>
        </pc:spChg>
        <pc:spChg chg="del">
          <ac:chgData name="Dong Chen" userId="d96fa5ec-4313-4be9-bcac-1adad9054fe4" providerId="ADAL" clId="{BB0106A5-4787-214F-A121-8002957A1952}" dt="2022-02-15T07:27:14.513" v="98"/>
          <ac:spMkLst>
            <pc:docMk/>
            <pc:sldMk cId="171146888" sldId="541"/>
            <ac:spMk id="3" creationId="{6492EDA5-C9A1-8247-9335-CDD75E9BB7A6}"/>
          </ac:spMkLst>
        </pc:spChg>
        <pc:picChg chg="add mod">
          <ac:chgData name="Dong Chen" userId="d96fa5ec-4313-4be9-bcac-1adad9054fe4" providerId="ADAL" clId="{BB0106A5-4787-214F-A121-8002957A1952}" dt="2022-02-15T07:27:14.513" v="98"/>
          <ac:picMkLst>
            <pc:docMk/>
            <pc:sldMk cId="171146888" sldId="541"/>
            <ac:picMk id="4" creationId="{569F91BA-22C1-0645-8A47-A4F4C59D49CC}"/>
          </ac:picMkLst>
        </pc:picChg>
      </pc:sldChg>
      <pc:sldChg chg="addSp delSp modSp new">
        <pc:chgData name="Dong Chen" userId="d96fa5ec-4313-4be9-bcac-1adad9054fe4" providerId="ADAL" clId="{BB0106A5-4787-214F-A121-8002957A1952}" dt="2022-02-15T07:28:39.518" v="129"/>
        <pc:sldMkLst>
          <pc:docMk/>
          <pc:sldMk cId="3997413003" sldId="542"/>
        </pc:sldMkLst>
        <pc:spChg chg="mod">
          <ac:chgData name="Dong Chen" userId="d96fa5ec-4313-4be9-bcac-1adad9054fe4" providerId="ADAL" clId="{BB0106A5-4787-214F-A121-8002957A1952}" dt="2022-02-15T07:28:39.518" v="129"/>
          <ac:spMkLst>
            <pc:docMk/>
            <pc:sldMk cId="3997413003" sldId="542"/>
            <ac:spMk id="2" creationId="{E9C46818-FF1E-5B47-B5F2-513E28EF4CCB}"/>
          </ac:spMkLst>
        </pc:spChg>
        <pc:spChg chg="del">
          <ac:chgData name="Dong Chen" userId="d96fa5ec-4313-4be9-bcac-1adad9054fe4" providerId="ADAL" clId="{BB0106A5-4787-214F-A121-8002957A1952}" dt="2022-02-15T07:27:39.248" v="100"/>
          <ac:spMkLst>
            <pc:docMk/>
            <pc:sldMk cId="3997413003" sldId="542"/>
            <ac:spMk id="3" creationId="{28B15173-75A7-DF41-BDB7-FA49FD0B948C}"/>
          </ac:spMkLst>
        </pc:spChg>
        <pc:picChg chg="add mod">
          <ac:chgData name="Dong Chen" userId="d96fa5ec-4313-4be9-bcac-1adad9054fe4" providerId="ADAL" clId="{BB0106A5-4787-214F-A121-8002957A1952}" dt="2022-02-15T07:27:39.248" v="100"/>
          <ac:picMkLst>
            <pc:docMk/>
            <pc:sldMk cId="3997413003" sldId="542"/>
            <ac:picMk id="4" creationId="{7BAC30DA-3A87-F04B-906D-4842DBCBC5B1}"/>
          </ac:picMkLst>
        </pc:picChg>
      </pc:sldChg>
      <pc:sldChg chg="addSp delSp modSp new">
        <pc:chgData name="Dong Chen" userId="d96fa5ec-4313-4be9-bcac-1adad9054fe4" providerId="ADAL" clId="{BB0106A5-4787-214F-A121-8002957A1952}" dt="2022-02-15T07:28:41.900" v="130"/>
        <pc:sldMkLst>
          <pc:docMk/>
          <pc:sldMk cId="3189733309" sldId="543"/>
        </pc:sldMkLst>
        <pc:spChg chg="mod">
          <ac:chgData name="Dong Chen" userId="d96fa5ec-4313-4be9-bcac-1adad9054fe4" providerId="ADAL" clId="{BB0106A5-4787-214F-A121-8002957A1952}" dt="2022-02-15T07:28:41.900" v="130"/>
          <ac:spMkLst>
            <pc:docMk/>
            <pc:sldMk cId="3189733309" sldId="543"/>
            <ac:spMk id="2" creationId="{742CB1A7-0EBD-6A4C-BA25-591C5BA1A835}"/>
          </ac:spMkLst>
        </pc:spChg>
        <pc:spChg chg="del">
          <ac:chgData name="Dong Chen" userId="d96fa5ec-4313-4be9-bcac-1adad9054fe4" providerId="ADAL" clId="{BB0106A5-4787-214F-A121-8002957A1952}" dt="2022-02-15T07:28:06.626" v="102"/>
          <ac:spMkLst>
            <pc:docMk/>
            <pc:sldMk cId="3189733309" sldId="543"/>
            <ac:spMk id="3" creationId="{7600AEE8-66D2-9A4E-9697-11ECBD3548E0}"/>
          </ac:spMkLst>
        </pc:spChg>
        <pc:picChg chg="add mod">
          <ac:chgData name="Dong Chen" userId="d96fa5ec-4313-4be9-bcac-1adad9054fe4" providerId="ADAL" clId="{BB0106A5-4787-214F-A121-8002957A1952}" dt="2022-02-15T07:28:06.626" v="102"/>
          <ac:picMkLst>
            <pc:docMk/>
            <pc:sldMk cId="3189733309" sldId="543"/>
            <ac:picMk id="4" creationId="{F1F2622E-E5E2-5E4E-BBB7-D07621FF913E}"/>
          </ac:picMkLst>
        </pc:picChg>
      </pc:sldChg>
    </pc:docChg>
  </pc:docChgLst>
  <pc:docChgLst>
    <pc:chgData name="Dong Chen" userId="d96fa5ec-4313-4be9-bcac-1adad9054fe4" providerId="ADAL" clId="{50A0559B-D2E8-9D46-BAB9-FD4A422FA75B}"/>
    <pc:docChg chg="modSld">
      <pc:chgData name="Dong Chen" userId="d96fa5ec-4313-4be9-bcac-1adad9054fe4" providerId="ADAL" clId="{50A0559B-D2E8-9D46-BAB9-FD4A422FA75B}" dt="2024-02-21T18:50:06.914" v="6" actId="1076"/>
      <pc:docMkLst>
        <pc:docMk/>
      </pc:docMkLst>
      <pc:sldChg chg="addSp modSp mod">
        <pc:chgData name="Dong Chen" userId="d96fa5ec-4313-4be9-bcac-1adad9054fe4" providerId="ADAL" clId="{50A0559B-D2E8-9D46-BAB9-FD4A422FA75B}" dt="2024-02-21T18:50:06.914" v="6" actId="1076"/>
        <pc:sldMkLst>
          <pc:docMk/>
          <pc:sldMk cId="171146888" sldId="541"/>
        </pc:sldMkLst>
        <pc:picChg chg="add mod">
          <ac:chgData name="Dong Chen" userId="d96fa5ec-4313-4be9-bcac-1adad9054fe4" providerId="ADAL" clId="{50A0559B-D2E8-9D46-BAB9-FD4A422FA75B}" dt="2024-02-21T18:50:06.914" v="6" actId="1076"/>
          <ac:picMkLst>
            <pc:docMk/>
            <pc:sldMk cId="171146888" sldId="541"/>
            <ac:picMk id="3" creationId="{9CCF8697-654D-D3DF-0556-86EFF3C82239}"/>
          </ac:picMkLst>
        </pc:picChg>
      </pc:sldChg>
    </pc:docChg>
  </pc:docChgLst>
  <pc:docChgLst>
    <pc:chgData name="Dong Chen" userId="d96fa5ec-4313-4be9-bcac-1adad9054fe4" providerId="ADAL" clId="{C92D82A5-120F-CA4E-A72D-6C1848F50E74}"/>
    <pc:docChg chg="modSld">
      <pc:chgData name="Dong Chen" userId="d96fa5ec-4313-4be9-bcac-1adad9054fe4" providerId="ADAL" clId="{C92D82A5-120F-CA4E-A72D-6C1848F50E74}" dt="2024-02-22T20:33:47.047" v="7" actId="20577"/>
      <pc:docMkLst>
        <pc:docMk/>
      </pc:docMkLst>
      <pc:sldChg chg="modNotesTx">
        <pc:chgData name="Dong Chen" userId="d96fa5ec-4313-4be9-bcac-1adad9054fe4" providerId="ADAL" clId="{C92D82A5-120F-CA4E-A72D-6C1848F50E74}" dt="2024-02-22T20:33:47.047" v="7" actId="20577"/>
        <pc:sldMkLst>
          <pc:docMk/>
          <pc:sldMk cId="2329868660" sldId="380"/>
        </pc:sldMkLst>
      </pc:sldChg>
      <pc:sldChg chg="modSp mod">
        <pc:chgData name="Dong Chen" userId="d96fa5ec-4313-4be9-bcac-1adad9054fe4" providerId="ADAL" clId="{C92D82A5-120F-CA4E-A72D-6C1848F50E74}" dt="2024-02-22T19:24:20.796" v="3" actId="1076"/>
        <pc:sldMkLst>
          <pc:docMk/>
          <pc:sldMk cId="171146888" sldId="541"/>
        </pc:sldMkLst>
        <pc:picChg chg="mod">
          <ac:chgData name="Dong Chen" userId="d96fa5ec-4313-4be9-bcac-1adad9054fe4" providerId="ADAL" clId="{C92D82A5-120F-CA4E-A72D-6C1848F50E74}" dt="2024-02-22T19:24:20.796" v="3" actId="1076"/>
          <ac:picMkLst>
            <pc:docMk/>
            <pc:sldMk cId="171146888" sldId="541"/>
            <ac:picMk id="3" creationId="{9CCF8697-654D-D3DF-0556-86EFF3C82239}"/>
          </ac:picMkLst>
        </pc:picChg>
      </pc:sldChg>
      <pc:sldChg chg="modNotesTx">
        <pc:chgData name="Dong Chen" userId="d96fa5ec-4313-4be9-bcac-1adad9054fe4" providerId="ADAL" clId="{C92D82A5-120F-CA4E-A72D-6C1848F50E74}" dt="2024-02-22T19:32:29.404" v="4"/>
        <pc:sldMkLst>
          <pc:docMk/>
          <pc:sldMk cId="3189733309" sldId="543"/>
        </pc:sldMkLst>
      </pc:sldChg>
    </pc:docChg>
  </pc:docChgLst>
  <pc:docChgLst>
    <pc:chgData name="Dong Chen" userId="d96fa5ec-4313-4be9-bcac-1adad9054fe4" providerId="ADAL" clId="{428515D0-090E-B746-A90B-3A687548DDBE}"/>
    <pc:docChg chg="modSld">
      <pc:chgData name="Dong Chen" userId="d96fa5ec-4313-4be9-bcac-1adad9054fe4" providerId="ADAL" clId="{428515D0-090E-B746-A90B-3A687548DDBE}" dt="2024-02-22T16:17:52.972" v="13" actId="20577"/>
      <pc:docMkLst>
        <pc:docMk/>
      </pc:docMkLst>
      <pc:sldChg chg="modSp mod">
        <pc:chgData name="Dong Chen" userId="d96fa5ec-4313-4be9-bcac-1adad9054fe4" providerId="ADAL" clId="{428515D0-090E-B746-A90B-3A687548DDBE}" dt="2024-02-22T16:14:51.764" v="1" actId="404"/>
        <pc:sldMkLst>
          <pc:docMk/>
          <pc:sldMk cId="0" sldId="318"/>
        </pc:sldMkLst>
        <pc:spChg chg="mod">
          <ac:chgData name="Dong Chen" userId="d96fa5ec-4313-4be9-bcac-1adad9054fe4" providerId="ADAL" clId="{428515D0-090E-B746-A90B-3A687548DDBE}" dt="2024-02-22T16:14:51.764" v="1" actId="404"/>
          <ac:spMkLst>
            <pc:docMk/>
            <pc:sldMk cId="0" sldId="318"/>
            <ac:spMk id="3" creationId="{00000000-0000-0000-0000-000000000000}"/>
          </ac:spMkLst>
        </pc:spChg>
      </pc:sldChg>
      <pc:sldChg chg="modSp mod">
        <pc:chgData name="Dong Chen" userId="d96fa5ec-4313-4be9-bcac-1adad9054fe4" providerId="ADAL" clId="{428515D0-090E-B746-A90B-3A687548DDBE}" dt="2024-02-22T16:15:40.947" v="6" actId="20577"/>
        <pc:sldMkLst>
          <pc:docMk/>
          <pc:sldMk cId="0" sldId="319"/>
        </pc:sldMkLst>
        <pc:spChg chg="mod">
          <ac:chgData name="Dong Chen" userId="d96fa5ec-4313-4be9-bcac-1adad9054fe4" providerId="ADAL" clId="{428515D0-090E-B746-A90B-3A687548DDBE}" dt="2024-02-22T16:15:40.947" v="6" actId="20577"/>
          <ac:spMkLst>
            <pc:docMk/>
            <pc:sldMk cId="0" sldId="319"/>
            <ac:spMk id="3" creationId="{00000000-0000-0000-0000-000000000000}"/>
          </ac:spMkLst>
        </pc:spChg>
      </pc:sldChg>
      <pc:sldChg chg="modSp mod">
        <pc:chgData name="Dong Chen" userId="d96fa5ec-4313-4be9-bcac-1adad9054fe4" providerId="ADAL" clId="{428515D0-090E-B746-A90B-3A687548DDBE}" dt="2024-02-22T16:17:09.685" v="9" actId="207"/>
        <pc:sldMkLst>
          <pc:docMk/>
          <pc:sldMk cId="0" sldId="343"/>
        </pc:sldMkLst>
        <pc:spChg chg="mod">
          <ac:chgData name="Dong Chen" userId="d96fa5ec-4313-4be9-bcac-1adad9054fe4" providerId="ADAL" clId="{428515D0-090E-B746-A90B-3A687548DDBE}" dt="2024-02-22T16:17:09.685" v="9" actId="207"/>
          <ac:spMkLst>
            <pc:docMk/>
            <pc:sldMk cId="0" sldId="343"/>
            <ac:spMk id="38914" creationId="{2A30E3F9-92DE-414B-A889-2E7FF7E90711}"/>
          </ac:spMkLst>
        </pc:spChg>
      </pc:sldChg>
      <pc:sldChg chg="modSp mod">
        <pc:chgData name="Dong Chen" userId="d96fa5ec-4313-4be9-bcac-1adad9054fe4" providerId="ADAL" clId="{428515D0-090E-B746-A90B-3A687548DDBE}" dt="2024-02-22T16:17:52.972" v="13" actId="20577"/>
        <pc:sldMkLst>
          <pc:docMk/>
          <pc:sldMk cId="0" sldId="345"/>
        </pc:sldMkLst>
        <pc:spChg chg="mod">
          <ac:chgData name="Dong Chen" userId="d96fa5ec-4313-4be9-bcac-1adad9054fe4" providerId="ADAL" clId="{428515D0-090E-B746-A90B-3A687548DDBE}" dt="2024-02-22T16:17:52.972" v="13" actId="20577"/>
          <ac:spMkLst>
            <pc:docMk/>
            <pc:sldMk cId="0" sldId="345"/>
            <ac:spMk id="43010" creationId="{F2E0F2D2-DB3A-5540-918F-BB905567D2D2}"/>
          </ac:spMkLst>
        </pc:spChg>
      </pc:sldChg>
      <pc:sldChg chg="modSp mod">
        <pc:chgData name="Dong Chen" userId="d96fa5ec-4313-4be9-bcac-1adad9054fe4" providerId="ADAL" clId="{428515D0-090E-B746-A90B-3A687548DDBE}" dt="2024-02-22T16:05:04.764" v="0" actId="1076"/>
        <pc:sldMkLst>
          <pc:docMk/>
          <pc:sldMk cId="171146888" sldId="541"/>
        </pc:sldMkLst>
        <pc:picChg chg="mod">
          <ac:chgData name="Dong Chen" userId="d96fa5ec-4313-4be9-bcac-1adad9054fe4" providerId="ADAL" clId="{428515D0-090E-B746-A90B-3A687548DDBE}" dt="2024-02-22T16:05:04.764" v="0" actId="1076"/>
          <ac:picMkLst>
            <pc:docMk/>
            <pc:sldMk cId="171146888" sldId="541"/>
            <ac:picMk id="3" creationId="{9CCF8697-654D-D3DF-0556-86EFF3C82239}"/>
          </ac:picMkLst>
        </pc:picChg>
      </pc:sldChg>
    </pc:docChg>
  </pc:docChgLst>
  <pc:docChgLst>
    <pc:chgData name="Dong Chen" userId="d96fa5ec-4313-4be9-bcac-1adad9054fe4" providerId="ADAL" clId="{26AF95F4-ED30-2E4A-8914-CEB079949C31}"/>
    <pc:docChg chg="undo custSel addSld delSld modSld sldOrd">
      <pc:chgData name="Dong Chen" userId="d96fa5ec-4313-4be9-bcac-1adad9054fe4" providerId="ADAL" clId="{26AF95F4-ED30-2E4A-8914-CEB079949C31}" dt="2022-02-14T19:57:09.894" v="112" actId="20577"/>
      <pc:docMkLst>
        <pc:docMk/>
      </pc:docMkLst>
      <pc:sldChg chg="delSp del mod delAnim">
        <pc:chgData name="Dong Chen" userId="d96fa5ec-4313-4be9-bcac-1adad9054fe4" providerId="ADAL" clId="{26AF95F4-ED30-2E4A-8914-CEB079949C31}" dt="2022-02-14T19:39:53.549" v="41" actId="2696"/>
        <pc:sldMkLst>
          <pc:docMk/>
          <pc:sldMk cId="3355886793" sldId="334"/>
        </pc:sldMkLst>
        <pc:picChg chg="del">
          <ac:chgData name="Dong Chen" userId="d96fa5ec-4313-4be9-bcac-1adad9054fe4" providerId="ADAL" clId="{26AF95F4-ED30-2E4A-8914-CEB079949C31}" dt="2022-02-14T19:33:29.981" v="21" actId="478"/>
          <ac:picMkLst>
            <pc:docMk/>
            <pc:sldMk cId="3355886793" sldId="334"/>
            <ac:picMk id="3" creationId="{00000000-0000-0000-0000-000000000000}"/>
          </ac:picMkLst>
        </pc:picChg>
        <pc:picChg chg="del">
          <ac:chgData name="Dong Chen" userId="d96fa5ec-4313-4be9-bcac-1adad9054fe4" providerId="ADAL" clId="{26AF95F4-ED30-2E4A-8914-CEB079949C31}" dt="2022-02-14T19:33:28.660" v="20" actId="478"/>
          <ac:picMkLst>
            <pc:docMk/>
            <pc:sldMk cId="3355886793" sldId="334"/>
            <ac:picMk id="9" creationId="{00000000-0000-0000-0000-000000000000}"/>
          </ac:picMkLst>
        </pc:picChg>
      </pc:sldChg>
      <pc:sldChg chg="delSp mod">
        <pc:chgData name="Dong Chen" userId="d96fa5ec-4313-4be9-bcac-1adad9054fe4" providerId="ADAL" clId="{26AF95F4-ED30-2E4A-8914-CEB079949C31}" dt="2022-02-14T19:41:00.761" v="42" actId="478"/>
        <pc:sldMkLst>
          <pc:docMk/>
          <pc:sldMk cId="3476940474" sldId="335"/>
        </pc:sldMkLst>
        <pc:spChg chg="del">
          <ac:chgData name="Dong Chen" userId="d96fa5ec-4313-4be9-bcac-1adad9054fe4" providerId="ADAL" clId="{26AF95F4-ED30-2E4A-8914-CEB079949C31}" dt="2022-02-14T19:41:00.761" v="42" actId="478"/>
          <ac:spMkLst>
            <pc:docMk/>
            <pc:sldMk cId="3476940474" sldId="335"/>
            <ac:spMk id="4" creationId="{FB977709-AF51-4FB5-9118-BA74583DB9CE}"/>
          </ac:spMkLst>
        </pc:spChg>
      </pc:sldChg>
      <pc:sldChg chg="add del">
        <pc:chgData name="Dong Chen" userId="d96fa5ec-4313-4be9-bcac-1adad9054fe4" providerId="ADAL" clId="{26AF95F4-ED30-2E4A-8914-CEB079949C31}" dt="2022-02-14T19:29:42.466" v="1" actId="2696"/>
        <pc:sldMkLst>
          <pc:docMk/>
          <pc:sldMk cId="1589247300" sldId="374"/>
        </pc:sldMkLst>
      </pc:sldChg>
      <pc:sldChg chg="addSp delSp modSp mod">
        <pc:chgData name="Dong Chen" userId="d96fa5ec-4313-4be9-bcac-1adad9054fe4" providerId="ADAL" clId="{26AF95F4-ED30-2E4A-8914-CEB079949C31}" dt="2022-02-14T19:56:11.194" v="110" actId="1076"/>
        <pc:sldMkLst>
          <pc:docMk/>
          <pc:sldMk cId="3008083735" sldId="379"/>
        </pc:sldMkLst>
        <pc:spChg chg="del mod">
          <ac:chgData name="Dong Chen" userId="d96fa5ec-4313-4be9-bcac-1adad9054fe4" providerId="ADAL" clId="{26AF95F4-ED30-2E4A-8914-CEB079949C31}" dt="2022-02-14T19:43:13.993" v="47" actId="478"/>
          <ac:spMkLst>
            <pc:docMk/>
            <pc:sldMk cId="3008083735" sldId="379"/>
            <ac:spMk id="4" creationId="{FCE9F002-F6C2-4A79-8518-92C65A76DD48}"/>
          </ac:spMkLst>
        </pc:spChg>
        <pc:spChg chg="mod">
          <ac:chgData name="Dong Chen" userId="d96fa5ec-4313-4be9-bcac-1adad9054fe4" providerId="ADAL" clId="{26AF95F4-ED30-2E4A-8914-CEB079949C31}" dt="2022-02-14T19:43:20.740" v="49" actId="1076"/>
          <ac:spMkLst>
            <pc:docMk/>
            <pc:sldMk cId="3008083735" sldId="379"/>
            <ac:spMk id="5" creationId="{5DE00D48-4158-4937-9122-D2F5B41D5FF7}"/>
          </ac:spMkLst>
        </pc:spChg>
        <pc:spChg chg="del">
          <ac:chgData name="Dong Chen" userId="d96fa5ec-4313-4be9-bcac-1adad9054fe4" providerId="ADAL" clId="{26AF95F4-ED30-2E4A-8914-CEB079949C31}" dt="2022-02-14T19:49:02.999" v="84" actId="478"/>
          <ac:spMkLst>
            <pc:docMk/>
            <pc:sldMk cId="3008083735" sldId="379"/>
            <ac:spMk id="6" creationId="{D9B77E6C-A07C-4A62-9058-20DEE75B5B2C}"/>
          </ac:spMkLst>
        </pc:spChg>
        <pc:spChg chg="mod">
          <ac:chgData name="Dong Chen" userId="d96fa5ec-4313-4be9-bcac-1adad9054fe4" providerId="ADAL" clId="{26AF95F4-ED30-2E4A-8914-CEB079949C31}" dt="2022-02-14T19:55:08.761" v="98" actId="1076"/>
          <ac:spMkLst>
            <pc:docMk/>
            <pc:sldMk cId="3008083735" sldId="379"/>
            <ac:spMk id="7" creationId="{C2EABB05-648A-42DC-8712-1C5A5CD10F49}"/>
          </ac:spMkLst>
        </pc:spChg>
        <pc:spChg chg="add del mod">
          <ac:chgData name="Dong Chen" userId="d96fa5ec-4313-4be9-bcac-1adad9054fe4" providerId="ADAL" clId="{26AF95F4-ED30-2E4A-8914-CEB079949C31}" dt="2022-02-14T19:43:16.996" v="48" actId="478"/>
          <ac:spMkLst>
            <pc:docMk/>
            <pc:sldMk cId="3008083735" sldId="379"/>
            <ac:spMk id="8" creationId="{5D27260D-486B-C84E-AADB-B8224C44728E}"/>
          </ac:spMkLst>
        </pc:spChg>
        <pc:spChg chg="add mod">
          <ac:chgData name="Dong Chen" userId="d96fa5ec-4313-4be9-bcac-1adad9054fe4" providerId="ADAL" clId="{26AF95F4-ED30-2E4A-8914-CEB079949C31}" dt="2022-02-14T19:55:02.711" v="97" actId="1076"/>
          <ac:spMkLst>
            <pc:docMk/>
            <pc:sldMk cId="3008083735" sldId="379"/>
            <ac:spMk id="9" creationId="{33679345-2056-9A4E-A3A3-5FE7D270A686}"/>
          </ac:spMkLst>
        </pc:spChg>
        <pc:spChg chg="add mod">
          <ac:chgData name="Dong Chen" userId="d96fa5ec-4313-4be9-bcac-1adad9054fe4" providerId="ADAL" clId="{26AF95F4-ED30-2E4A-8914-CEB079949C31}" dt="2022-02-14T19:54:54.993" v="95" actId="1076"/>
          <ac:spMkLst>
            <pc:docMk/>
            <pc:sldMk cId="3008083735" sldId="379"/>
            <ac:spMk id="10" creationId="{393560AD-3DA9-8C48-AF33-D124A5C16E66}"/>
          </ac:spMkLst>
        </pc:spChg>
        <pc:spChg chg="add mod">
          <ac:chgData name="Dong Chen" userId="d96fa5ec-4313-4be9-bcac-1adad9054fe4" providerId="ADAL" clId="{26AF95F4-ED30-2E4A-8914-CEB079949C31}" dt="2022-02-14T19:56:11.194" v="110" actId="1076"/>
          <ac:spMkLst>
            <pc:docMk/>
            <pc:sldMk cId="3008083735" sldId="379"/>
            <ac:spMk id="13" creationId="{FAC0650C-0F42-BF40-928C-31A8E1C1FAFE}"/>
          </ac:spMkLst>
        </pc:spChg>
        <pc:picChg chg="add mod modCrop">
          <ac:chgData name="Dong Chen" userId="d96fa5ec-4313-4be9-bcac-1adad9054fe4" providerId="ADAL" clId="{26AF95F4-ED30-2E4A-8914-CEB079949C31}" dt="2022-02-14T19:54:51.995" v="94" actId="1076"/>
          <ac:picMkLst>
            <pc:docMk/>
            <pc:sldMk cId="3008083735" sldId="379"/>
            <ac:picMk id="11" creationId="{DECBBD97-4661-124F-8183-DBAA37C0D0A4}"/>
          </ac:picMkLst>
        </pc:picChg>
        <pc:picChg chg="add mod modCrop">
          <ac:chgData name="Dong Chen" userId="d96fa5ec-4313-4be9-bcac-1adad9054fe4" providerId="ADAL" clId="{26AF95F4-ED30-2E4A-8914-CEB079949C31}" dt="2022-02-14T19:55:58.477" v="106" actId="1076"/>
          <ac:picMkLst>
            <pc:docMk/>
            <pc:sldMk cId="3008083735" sldId="379"/>
            <ac:picMk id="12" creationId="{F60B8BEB-BEA9-064C-BE7C-C28AED652C65}"/>
          </ac:picMkLst>
        </pc:picChg>
      </pc:sldChg>
      <pc:sldChg chg="modSp mod modNotesTx">
        <pc:chgData name="Dong Chen" userId="d96fa5ec-4313-4be9-bcac-1adad9054fe4" providerId="ADAL" clId="{26AF95F4-ED30-2E4A-8914-CEB079949C31}" dt="2022-02-14T19:57:09.894" v="112" actId="20577"/>
        <pc:sldMkLst>
          <pc:docMk/>
          <pc:sldMk cId="2329868660" sldId="380"/>
        </pc:sldMkLst>
        <pc:spChg chg="mod">
          <ac:chgData name="Dong Chen" userId="d96fa5ec-4313-4be9-bcac-1adad9054fe4" providerId="ADAL" clId="{26AF95F4-ED30-2E4A-8914-CEB079949C31}" dt="2022-02-14T19:56:45.294" v="111" actId="1076"/>
          <ac:spMkLst>
            <pc:docMk/>
            <pc:sldMk cId="2329868660" sldId="380"/>
            <ac:spMk id="4" creationId="{FCE9F002-F6C2-4A79-8518-92C65A76DD48}"/>
          </ac:spMkLst>
        </pc:spChg>
      </pc:sldChg>
      <pc:sldChg chg="addSp delSp modSp add del mod modClrScheme delAnim chgLayout">
        <pc:chgData name="Dong Chen" userId="d96fa5ec-4313-4be9-bcac-1adad9054fe4" providerId="ADAL" clId="{26AF95F4-ED30-2E4A-8914-CEB079949C31}" dt="2022-02-14T19:30:17.561" v="8" actId="2696"/>
        <pc:sldMkLst>
          <pc:docMk/>
          <pc:sldMk cId="2251331284" sldId="536"/>
        </pc:sldMkLst>
        <pc:spChg chg="add del mod ord">
          <ac:chgData name="Dong Chen" userId="d96fa5ec-4313-4be9-bcac-1adad9054fe4" providerId="ADAL" clId="{26AF95F4-ED30-2E4A-8914-CEB079949C31}" dt="2022-02-14T19:30:10.748" v="7" actId="700"/>
          <ac:spMkLst>
            <pc:docMk/>
            <pc:sldMk cId="2251331284" sldId="536"/>
            <ac:spMk id="2" creationId="{29175FF4-53F5-C24C-9E85-E4D7FB3A10CD}"/>
          </ac:spMkLst>
        </pc:spChg>
        <pc:spChg chg="add del mod ord">
          <ac:chgData name="Dong Chen" userId="d96fa5ec-4313-4be9-bcac-1adad9054fe4" providerId="ADAL" clId="{26AF95F4-ED30-2E4A-8914-CEB079949C31}" dt="2022-02-14T19:30:10.748" v="7" actId="700"/>
          <ac:spMkLst>
            <pc:docMk/>
            <pc:sldMk cId="2251331284" sldId="536"/>
            <ac:spMk id="5" creationId="{44C5DCEB-AFC1-A940-B9C3-B8F4B426989F}"/>
          </ac:spMkLst>
        </pc:spChg>
        <pc:picChg chg="del">
          <ac:chgData name="Dong Chen" userId="d96fa5ec-4313-4be9-bcac-1adad9054fe4" providerId="ADAL" clId="{26AF95F4-ED30-2E4A-8914-CEB079949C31}" dt="2022-02-14T19:29:59.349" v="4" actId="478"/>
          <ac:picMkLst>
            <pc:docMk/>
            <pc:sldMk cId="2251331284" sldId="536"/>
            <ac:picMk id="3" creationId="{00000000-0000-0000-0000-000000000000}"/>
          </ac:picMkLst>
        </pc:picChg>
        <pc:picChg chg="del">
          <ac:chgData name="Dong Chen" userId="d96fa5ec-4313-4be9-bcac-1adad9054fe4" providerId="ADAL" clId="{26AF95F4-ED30-2E4A-8914-CEB079949C31}" dt="2022-02-14T19:30:00.662" v="5" actId="478"/>
          <ac:picMkLst>
            <pc:docMk/>
            <pc:sldMk cId="2251331284" sldId="536"/>
            <ac:picMk id="6" creationId="{87A6F0F7-F935-4AB5-BB27-328D69D02609}"/>
          </ac:picMkLst>
        </pc:picChg>
        <pc:picChg chg="del">
          <ac:chgData name="Dong Chen" userId="d96fa5ec-4313-4be9-bcac-1adad9054fe4" providerId="ADAL" clId="{26AF95F4-ED30-2E4A-8914-CEB079949C31}" dt="2022-02-14T19:29:58.144" v="3" actId="478"/>
          <ac:picMkLst>
            <pc:docMk/>
            <pc:sldMk cId="2251331284" sldId="536"/>
            <ac:picMk id="9" creationId="{00000000-0000-0000-0000-000000000000}"/>
          </ac:picMkLst>
        </pc:picChg>
      </pc:sldChg>
      <pc:sldChg chg="addSp delSp modSp new mod ord">
        <pc:chgData name="Dong Chen" userId="d96fa5ec-4313-4be9-bcac-1adad9054fe4" providerId="ADAL" clId="{26AF95F4-ED30-2E4A-8914-CEB079949C31}" dt="2022-02-14T19:31:35.630" v="18" actId="20577"/>
        <pc:sldMkLst>
          <pc:docMk/>
          <pc:sldMk cId="3578356198" sldId="536"/>
        </pc:sldMkLst>
        <pc:spChg chg="mod">
          <ac:chgData name="Dong Chen" userId="d96fa5ec-4313-4be9-bcac-1adad9054fe4" providerId="ADAL" clId="{26AF95F4-ED30-2E4A-8914-CEB079949C31}" dt="2022-02-14T19:31:35.630" v="18" actId="20577"/>
          <ac:spMkLst>
            <pc:docMk/>
            <pc:sldMk cId="3578356198" sldId="536"/>
            <ac:spMk id="2" creationId="{816DEFB2-2609-524D-BD14-BC84CF2A42D4}"/>
          </ac:spMkLst>
        </pc:spChg>
        <pc:spChg chg="del">
          <ac:chgData name="Dong Chen" userId="d96fa5ec-4313-4be9-bcac-1adad9054fe4" providerId="ADAL" clId="{26AF95F4-ED30-2E4A-8914-CEB079949C31}" dt="2022-02-14T19:31:13.321" v="12"/>
          <ac:spMkLst>
            <pc:docMk/>
            <pc:sldMk cId="3578356198" sldId="536"/>
            <ac:spMk id="3" creationId="{F1ED555D-DE99-BD4C-AB42-D9E54CA11FFE}"/>
          </ac:spMkLst>
        </pc:spChg>
        <pc:picChg chg="add mod">
          <ac:chgData name="Dong Chen" userId="d96fa5ec-4313-4be9-bcac-1adad9054fe4" providerId="ADAL" clId="{26AF95F4-ED30-2E4A-8914-CEB079949C31}" dt="2022-02-14T19:31:13.321" v="12"/>
          <ac:picMkLst>
            <pc:docMk/>
            <pc:sldMk cId="3578356198" sldId="536"/>
            <ac:picMk id="4" creationId="{0F114523-1EBC-2644-90C6-41843788A3F1}"/>
          </ac:picMkLst>
        </pc:picChg>
      </pc:sldChg>
      <pc:sldChg chg="delSp modSp add mod">
        <pc:chgData name="Dong Chen" userId="d96fa5ec-4313-4be9-bcac-1adad9054fe4" providerId="ADAL" clId="{26AF95F4-ED30-2E4A-8914-CEB079949C31}" dt="2022-02-14T19:33:47.645" v="25" actId="1076"/>
        <pc:sldMkLst>
          <pc:docMk/>
          <pc:sldMk cId="112250554" sldId="537"/>
        </pc:sldMkLst>
        <pc:picChg chg="mod">
          <ac:chgData name="Dong Chen" userId="d96fa5ec-4313-4be9-bcac-1adad9054fe4" providerId="ADAL" clId="{26AF95F4-ED30-2E4A-8914-CEB079949C31}" dt="2022-02-14T19:33:45.429" v="24" actId="1076"/>
          <ac:picMkLst>
            <pc:docMk/>
            <pc:sldMk cId="112250554" sldId="537"/>
            <ac:picMk id="3" creationId="{00000000-0000-0000-0000-000000000000}"/>
          </ac:picMkLst>
        </pc:picChg>
        <pc:picChg chg="del">
          <ac:chgData name="Dong Chen" userId="d96fa5ec-4313-4be9-bcac-1adad9054fe4" providerId="ADAL" clId="{26AF95F4-ED30-2E4A-8914-CEB079949C31}" dt="2022-02-14T19:33:40.225" v="22" actId="478"/>
          <ac:picMkLst>
            <pc:docMk/>
            <pc:sldMk cId="112250554" sldId="537"/>
            <ac:picMk id="6" creationId="{87A6F0F7-F935-4AB5-BB27-328D69D02609}"/>
          </ac:picMkLst>
        </pc:picChg>
        <pc:picChg chg="mod">
          <ac:chgData name="Dong Chen" userId="d96fa5ec-4313-4be9-bcac-1adad9054fe4" providerId="ADAL" clId="{26AF95F4-ED30-2E4A-8914-CEB079949C31}" dt="2022-02-14T19:33:47.645" v="25" actId="1076"/>
          <ac:picMkLst>
            <pc:docMk/>
            <pc:sldMk cId="112250554" sldId="537"/>
            <ac:picMk id="9" creationId="{00000000-0000-0000-0000-000000000000}"/>
          </ac:picMkLst>
        </pc:picChg>
      </pc:sldChg>
      <pc:sldChg chg="addSp delSp modSp new mod">
        <pc:chgData name="Dong Chen" userId="d96fa5ec-4313-4be9-bcac-1adad9054fe4" providerId="ADAL" clId="{26AF95F4-ED30-2E4A-8914-CEB079949C31}" dt="2022-02-14T19:39:16.516" v="40" actId="962"/>
        <pc:sldMkLst>
          <pc:docMk/>
          <pc:sldMk cId="1872006086" sldId="538"/>
        </pc:sldMkLst>
        <pc:spChg chg="mod">
          <ac:chgData name="Dong Chen" userId="d96fa5ec-4313-4be9-bcac-1adad9054fe4" providerId="ADAL" clId="{26AF95F4-ED30-2E4A-8914-CEB079949C31}" dt="2022-02-14T19:35:18.027" v="28"/>
          <ac:spMkLst>
            <pc:docMk/>
            <pc:sldMk cId="1872006086" sldId="538"/>
            <ac:spMk id="2" creationId="{EDCA27A8-196F-504E-A3FD-E913FE1D448E}"/>
          </ac:spMkLst>
        </pc:spChg>
        <pc:spChg chg="mod">
          <ac:chgData name="Dong Chen" userId="d96fa5ec-4313-4be9-bcac-1adad9054fe4" providerId="ADAL" clId="{26AF95F4-ED30-2E4A-8914-CEB079949C31}" dt="2022-02-14T19:35:45.947" v="32" actId="20577"/>
          <ac:spMkLst>
            <pc:docMk/>
            <pc:sldMk cId="1872006086" sldId="538"/>
            <ac:spMk id="3" creationId="{3BCF0542-9F12-7947-93EE-B955083C78B1}"/>
          </ac:spMkLst>
        </pc:spChg>
        <pc:picChg chg="add del mod">
          <ac:chgData name="Dong Chen" userId="d96fa5ec-4313-4be9-bcac-1adad9054fe4" providerId="ADAL" clId="{26AF95F4-ED30-2E4A-8914-CEB079949C31}" dt="2022-02-14T19:36:50.584" v="36"/>
          <ac:picMkLst>
            <pc:docMk/>
            <pc:sldMk cId="1872006086" sldId="538"/>
            <ac:picMk id="4" creationId="{8538C6D1-4932-ED4F-993D-1427FF30B838}"/>
          </ac:picMkLst>
        </pc:picChg>
        <pc:picChg chg="add mod">
          <ac:chgData name="Dong Chen" userId="d96fa5ec-4313-4be9-bcac-1adad9054fe4" providerId="ADAL" clId="{26AF95F4-ED30-2E4A-8914-CEB079949C31}" dt="2022-02-14T19:39:16.516" v="40" actId="962"/>
          <ac:picMkLst>
            <pc:docMk/>
            <pc:sldMk cId="1872006086" sldId="538"/>
            <ac:picMk id="6" creationId="{0BCEB07B-DE27-D34F-AEDA-45A3165A1A10}"/>
          </ac:picMkLst>
        </pc:picChg>
      </pc:sldChg>
      <pc:sldChg chg="addSp delSp modSp add mod ord modNotesTx">
        <pc:chgData name="Dong Chen" userId="d96fa5ec-4313-4be9-bcac-1adad9054fe4" providerId="ADAL" clId="{26AF95F4-ED30-2E4A-8914-CEB079949C31}" dt="2022-02-14T19:48:03.905" v="83" actId="20577"/>
        <pc:sldMkLst>
          <pc:docMk/>
          <pc:sldMk cId="953342534" sldId="539"/>
        </pc:sldMkLst>
        <pc:spChg chg="add mod">
          <ac:chgData name="Dong Chen" userId="d96fa5ec-4313-4be9-bcac-1adad9054fe4" providerId="ADAL" clId="{26AF95F4-ED30-2E4A-8914-CEB079949C31}" dt="2022-02-14T19:46:44.790" v="80" actId="1037"/>
          <ac:spMkLst>
            <pc:docMk/>
            <pc:sldMk cId="953342534" sldId="539"/>
            <ac:spMk id="3" creationId="{2B802F61-FCB2-1F40-AB4E-4C00FDDEFC0C}"/>
          </ac:spMkLst>
        </pc:spChg>
        <pc:spChg chg="del">
          <ac:chgData name="Dong Chen" userId="d96fa5ec-4313-4be9-bcac-1adad9054fe4" providerId="ADAL" clId="{26AF95F4-ED30-2E4A-8914-CEB079949C31}" dt="2022-02-14T19:43:00.139" v="46" actId="478"/>
          <ac:spMkLst>
            <pc:docMk/>
            <pc:sldMk cId="953342534" sldId="539"/>
            <ac:spMk id="5" creationId="{5DE00D48-4158-4937-9122-D2F5B41D5FF7}"/>
          </ac:spMkLst>
        </pc:spChg>
        <pc:spChg chg="del">
          <ac:chgData name="Dong Chen" userId="d96fa5ec-4313-4be9-bcac-1adad9054fe4" providerId="ADAL" clId="{26AF95F4-ED30-2E4A-8914-CEB079949C31}" dt="2022-02-14T19:46:24.171" v="64" actId="478"/>
          <ac:spMkLst>
            <pc:docMk/>
            <pc:sldMk cId="953342534" sldId="539"/>
            <ac:spMk id="6" creationId="{D9B77E6C-A07C-4A62-9058-20DEE75B5B2C}"/>
          </ac:spMkLst>
        </pc:spChg>
        <pc:spChg chg="del">
          <ac:chgData name="Dong Chen" userId="d96fa5ec-4313-4be9-bcac-1adad9054fe4" providerId="ADAL" clId="{26AF95F4-ED30-2E4A-8914-CEB079949C31}" dt="2022-02-14T19:46:21.314" v="63" actId="478"/>
          <ac:spMkLst>
            <pc:docMk/>
            <pc:sldMk cId="953342534" sldId="539"/>
            <ac:spMk id="7" creationId="{C2EABB05-648A-42DC-8712-1C5A5CD10F49}"/>
          </ac:spMkLst>
        </pc:spChg>
        <pc:spChg chg="add mod">
          <ac:chgData name="Dong Chen" userId="d96fa5ec-4313-4be9-bcac-1adad9054fe4" providerId="ADAL" clId="{26AF95F4-ED30-2E4A-8914-CEB079949C31}" dt="2022-02-14T19:46:44.790" v="80" actId="1037"/>
          <ac:spMkLst>
            <pc:docMk/>
            <pc:sldMk cId="953342534" sldId="539"/>
            <ac:spMk id="8" creationId="{F8A936DA-8AA9-9C41-9FE8-3508B5F474EB}"/>
          </ac:spMkLst>
        </pc:spChg>
        <pc:picChg chg="add mod">
          <ac:chgData name="Dong Chen" userId="d96fa5ec-4313-4be9-bcac-1adad9054fe4" providerId="ADAL" clId="{26AF95F4-ED30-2E4A-8914-CEB079949C31}" dt="2022-02-14T19:46:47.915" v="81" actId="1076"/>
          <ac:picMkLst>
            <pc:docMk/>
            <pc:sldMk cId="953342534" sldId="539"/>
            <ac:picMk id="9" creationId="{B881A0A1-4ACE-EA46-9E4E-72B56B88A5CC}"/>
          </ac:picMkLst>
        </pc:picChg>
      </pc:sldChg>
      <pc:sldChg chg="add del">
        <pc:chgData name="Dong Chen" userId="d96fa5ec-4313-4be9-bcac-1adad9054fe4" providerId="ADAL" clId="{26AF95F4-ED30-2E4A-8914-CEB079949C31}" dt="2022-02-14T19:44:13.480" v="54"/>
        <pc:sldMkLst>
          <pc:docMk/>
          <pc:sldMk cId="11755358" sldId="540"/>
        </pc:sldMkLst>
      </pc:sldChg>
    </pc:docChg>
  </pc:docChgLst>
  <pc:docChgLst>
    <pc:chgData name="Dong Chen" userId="d96fa5ec-4313-4be9-bcac-1adad9054fe4" providerId="ADAL" clId="{FE24FAAA-47F5-454C-AACB-70F41A31B207}"/>
    <pc:docChg chg="custSel addSld modSld">
      <pc:chgData name="Dong Chen" userId="d96fa5ec-4313-4be9-bcac-1adad9054fe4" providerId="ADAL" clId="{FE24FAAA-47F5-454C-AACB-70F41A31B207}" dt="2022-02-17T05:07:25.346" v="55" actId="1076"/>
      <pc:docMkLst>
        <pc:docMk/>
      </pc:docMkLst>
      <pc:sldChg chg="addSp modSp mod">
        <pc:chgData name="Dong Chen" userId="d96fa5ec-4313-4be9-bcac-1adad9054fe4" providerId="ADAL" clId="{FE24FAAA-47F5-454C-AACB-70F41A31B207}" dt="2022-02-15T20:35:16.507" v="15" actId="1076"/>
        <pc:sldMkLst>
          <pc:docMk/>
          <pc:sldMk cId="0" sldId="271"/>
        </pc:sldMkLst>
        <pc:spChg chg="add mod">
          <ac:chgData name="Dong Chen" userId="d96fa5ec-4313-4be9-bcac-1adad9054fe4" providerId="ADAL" clId="{FE24FAAA-47F5-454C-AACB-70F41A31B207}" dt="2022-02-15T20:34:44.026" v="9" actId="1076"/>
          <ac:spMkLst>
            <pc:docMk/>
            <pc:sldMk cId="0" sldId="271"/>
            <ac:spMk id="2" creationId="{A1E62D2F-ACED-B444-8375-5B59C271FD40}"/>
          </ac:spMkLst>
        </pc:spChg>
        <pc:spChg chg="add mod">
          <ac:chgData name="Dong Chen" userId="d96fa5ec-4313-4be9-bcac-1adad9054fe4" providerId="ADAL" clId="{FE24FAAA-47F5-454C-AACB-70F41A31B207}" dt="2022-02-15T20:34:37.084" v="8" actId="1076"/>
          <ac:spMkLst>
            <pc:docMk/>
            <pc:sldMk cId="0" sldId="271"/>
            <ac:spMk id="3" creationId="{3C8A221F-C8DA-D849-89B5-829FF3C7C63F}"/>
          </ac:spMkLst>
        </pc:spChg>
        <pc:spChg chg="add mod">
          <ac:chgData name="Dong Chen" userId="d96fa5ec-4313-4be9-bcac-1adad9054fe4" providerId="ADAL" clId="{FE24FAAA-47F5-454C-AACB-70F41A31B207}" dt="2022-02-15T20:34:59.960" v="12" actId="1076"/>
          <ac:spMkLst>
            <pc:docMk/>
            <pc:sldMk cId="0" sldId="271"/>
            <ac:spMk id="4" creationId="{617DFAFE-4B25-3B47-B994-59C7C7070991}"/>
          </ac:spMkLst>
        </pc:spChg>
        <pc:spChg chg="add mod">
          <ac:chgData name="Dong Chen" userId="d96fa5ec-4313-4be9-bcac-1adad9054fe4" providerId="ADAL" clId="{FE24FAAA-47F5-454C-AACB-70F41A31B207}" dt="2022-02-15T20:35:16.507" v="15" actId="1076"/>
          <ac:spMkLst>
            <pc:docMk/>
            <pc:sldMk cId="0" sldId="271"/>
            <ac:spMk id="6" creationId="{A51B6CB1-096B-274A-B6E3-72ABD96303FE}"/>
          </ac:spMkLst>
        </pc:spChg>
      </pc:sldChg>
      <pc:sldChg chg="modSp add mod">
        <pc:chgData name="Dong Chen" userId="d96fa5ec-4313-4be9-bcac-1adad9054fe4" providerId="ADAL" clId="{FE24FAAA-47F5-454C-AACB-70F41A31B207}" dt="2022-02-17T05:06:36.991" v="33" actId="27636"/>
        <pc:sldMkLst>
          <pc:docMk/>
          <pc:sldMk cId="0" sldId="343"/>
        </pc:sldMkLst>
        <pc:spChg chg="mod">
          <ac:chgData name="Dong Chen" userId="d96fa5ec-4313-4be9-bcac-1adad9054fe4" providerId="ADAL" clId="{FE24FAAA-47F5-454C-AACB-70F41A31B207}" dt="2022-02-17T05:06:15.773" v="20" actId="1076"/>
          <ac:spMkLst>
            <pc:docMk/>
            <pc:sldMk cId="0" sldId="343"/>
            <ac:spMk id="38913" creationId="{35F1F1A6-8F3F-1341-B37B-E55E5AF1A546}"/>
          </ac:spMkLst>
        </pc:spChg>
        <pc:spChg chg="mod">
          <ac:chgData name="Dong Chen" userId="d96fa5ec-4313-4be9-bcac-1adad9054fe4" providerId="ADAL" clId="{FE24FAAA-47F5-454C-AACB-70F41A31B207}" dt="2022-02-17T05:06:36.991" v="33" actId="27636"/>
          <ac:spMkLst>
            <pc:docMk/>
            <pc:sldMk cId="0" sldId="343"/>
            <ac:spMk id="38914" creationId="{2A30E3F9-92DE-414B-A889-2E7FF7E90711}"/>
          </ac:spMkLst>
        </pc:spChg>
        <pc:picChg chg="mod">
          <ac:chgData name="Dong Chen" userId="d96fa5ec-4313-4be9-bcac-1adad9054fe4" providerId="ADAL" clId="{FE24FAAA-47F5-454C-AACB-70F41A31B207}" dt="2022-02-17T05:06:29.447" v="26" actId="1076"/>
          <ac:picMkLst>
            <pc:docMk/>
            <pc:sldMk cId="0" sldId="343"/>
            <ac:picMk id="38915" creationId="{194E5086-FBE2-EE46-A3FB-3D1B7F02B011}"/>
          </ac:picMkLst>
        </pc:picChg>
      </pc:sldChg>
      <pc:sldChg chg="modSp add mod">
        <pc:chgData name="Dong Chen" userId="d96fa5ec-4313-4be9-bcac-1adad9054fe4" providerId="ADAL" clId="{FE24FAAA-47F5-454C-AACB-70F41A31B207}" dt="2022-02-17T05:07:19.194" v="54" actId="1076"/>
        <pc:sldMkLst>
          <pc:docMk/>
          <pc:sldMk cId="0" sldId="345"/>
        </pc:sldMkLst>
        <pc:spChg chg="mod">
          <ac:chgData name="Dong Chen" userId="d96fa5ec-4313-4be9-bcac-1adad9054fe4" providerId="ADAL" clId="{FE24FAAA-47F5-454C-AACB-70F41A31B207}" dt="2022-02-17T05:07:17.983" v="53" actId="27636"/>
          <ac:spMkLst>
            <pc:docMk/>
            <pc:sldMk cId="0" sldId="345"/>
            <ac:spMk id="43010" creationId="{F2E0F2D2-DB3A-5540-918F-BB905567D2D2}"/>
          </ac:spMkLst>
        </pc:spChg>
        <pc:picChg chg="mod">
          <ac:chgData name="Dong Chen" userId="d96fa5ec-4313-4be9-bcac-1adad9054fe4" providerId="ADAL" clId="{FE24FAAA-47F5-454C-AACB-70F41A31B207}" dt="2022-02-17T05:07:19.194" v="54" actId="1076"/>
          <ac:picMkLst>
            <pc:docMk/>
            <pc:sldMk cId="0" sldId="345"/>
            <ac:picMk id="43011" creationId="{F8DC49A5-1A53-5B41-A494-D5E250730E43}"/>
          </ac:picMkLst>
        </pc:picChg>
      </pc:sldChg>
      <pc:sldChg chg="modSp add mod">
        <pc:chgData name="Dong Chen" userId="d96fa5ec-4313-4be9-bcac-1adad9054fe4" providerId="ADAL" clId="{FE24FAAA-47F5-454C-AACB-70F41A31B207}" dt="2022-02-17T05:07:25.346" v="55" actId="1076"/>
        <pc:sldMkLst>
          <pc:docMk/>
          <pc:sldMk cId="0" sldId="346"/>
        </pc:sldMkLst>
        <pc:spChg chg="mod">
          <ac:chgData name="Dong Chen" userId="d96fa5ec-4313-4be9-bcac-1adad9054fe4" providerId="ADAL" clId="{FE24FAAA-47F5-454C-AACB-70F41A31B207}" dt="2022-02-17T05:07:25.346" v="55" actId="1076"/>
          <ac:spMkLst>
            <pc:docMk/>
            <pc:sldMk cId="0" sldId="346"/>
            <ac:spMk id="45057" creationId="{0CBDB0A1-5919-A648-AE9B-805B780A6C12}"/>
          </ac:spMkLst>
        </pc:spChg>
      </pc:sldChg>
      <pc:sldChg chg="add">
        <pc:chgData name="Dong Chen" userId="d96fa5ec-4313-4be9-bcac-1adad9054fe4" providerId="ADAL" clId="{FE24FAAA-47F5-454C-AACB-70F41A31B207}" dt="2022-02-17T05:06:03.393" v="16"/>
        <pc:sldMkLst>
          <pc:docMk/>
          <pc:sldMk cId="0" sldId="544"/>
        </pc:sldMkLst>
      </pc:sldChg>
      <pc:sldChg chg="modSp add mod">
        <pc:chgData name="Dong Chen" userId="d96fa5ec-4313-4be9-bcac-1adad9054fe4" providerId="ADAL" clId="{FE24FAAA-47F5-454C-AACB-70F41A31B207}" dt="2022-02-17T05:06:56.312" v="50" actId="1076"/>
        <pc:sldMkLst>
          <pc:docMk/>
          <pc:sldMk cId="0" sldId="545"/>
        </pc:sldMkLst>
        <pc:spChg chg="mod">
          <ac:chgData name="Dong Chen" userId="d96fa5ec-4313-4be9-bcac-1adad9054fe4" providerId="ADAL" clId="{FE24FAAA-47F5-454C-AACB-70F41A31B207}" dt="2022-02-17T05:06:53.348" v="49" actId="27636"/>
          <ac:spMkLst>
            <pc:docMk/>
            <pc:sldMk cId="0" sldId="545"/>
            <ac:spMk id="40962" creationId="{E1666BEF-D4ED-F749-845E-A2756B4C30AA}"/>
          </ac:spMkLst>
        </pc:spChg>
        <pc:picChg chg="mod">
          <ac:chgData name="Dong Chen" userId="d96fa5ec-4313-4be9-bcac-1adad9054fe4" providerId="ADAL" clId="{FE24FAAA-47F5-454C-AACB-70F41A31B207}" dt="2022-02-17T05:06:56.312" v="50" actId="1076"/>
          <ac:picMkLst>
            <pc:docMk/>
            <pc:sldMk cId="0" sldId="545"/>
            <ac:picMk id="40963" creationId="{E4B33A03-AB08-4B4E-9C87-3B3511093BDD}"/>
          </ac:picMkLst>
        </pc:picChg>
      </pc:sldChg>
    </pc:docChg>
  </pc:docChgLst>
</pc:chgInfo>
</file>

<file path=ppt/diagrams/_rels/data5.xml.rels><?xml version="1.0" encoding="UTF-8" standalone="yes"?>
<Relationships xmlns="http://schemas.openxmlformats.org/package/2006/relationships"><Relationship Id="rId1" Type="http://schemas.openxmlformats.org/officeDocument/2006/relationships/image" Target="../media/image29.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F3FE69-6D24-1B49-B8F5-47CFEB6421DF}"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D6FDBE2-044C-D946-AF66-4E6D1EAAC546}">
      <dgm:prSet/>
      <dgm:spPr/>
      <dgm:t>
        <a:bodyPr/>
        <a:lstStyle/>
        <a:p>
          <a:pPr rtl="0"/>
          <a:r>
            <a:rPr lang="en-US" dirty="0"/>
            <a:t>Each thread has:</a:t>
          </a:r>
        </a:p>
      </dgm:t>
    </dgm:pt>
    <dgm:pt modelId="{0C034ED2-9521-1B46-8D37-35A152C771D9}" type="parTrans" cxnId="{5B3C6F0C-0F90-AA4F-8D06-A3770335ED96}">
      <dgm:prSet/>
      <dgm:spPr/>
      <dgm:t>
        <a:bodyPr/>
        <a:lstStyle/>
        <a:p>
          <a:endParaRPr lang="en-US"/>
        </a:p>
      </dgm:t>
    </dgm:pt>
    <dgm:pt modelId="{F2104036-C024-8C42-9434-0BB4743791EF}" type="sibTrans" cxnId="{5B3C6F0C-0F90-AA4F-8D06-A3770335ED96}">
      <dgm:prSet/>
      <dgm:spPr/>
      <dgm:t>
        <a:bodyPr/>
        <a:lstStyle/>
        <a:p>
          <a:endParaRPr lang="en-US"/>
        </a:p>
      </dgm:t>
    </dgm:pt>
    <dgm:pt modelId="{49DD2062-7C67-9D4E-A6C0-A4F6C65106E7}">
      <dgm:prSet/>
      <dgm:spPr/>
      <dgm:t>
        <a:bodyPr/>
        <a:lstStyle/>
        <a:p>
          <a:pPr rtl="0"/>
          <a:r>
            <a:rPr lang="en-US" dirty="0"/>
            <a:t>an execution state (Running, Ready, etc.)</a:t>
          </a:r>
        </a:p>
      </dgm:t>
    </dgm:pt>
    <dgm:pt modelId="{03EF178E-485E-444B-B4CF-2446D801B317}" type="parTrans" cxnId="{B41FF676-8C39-0241-8B4C-3D60670E8EB5}">
      <dgm:prSet/>
      <dgm:spPr/>
      <dgm:t>
        <a:bodyPr/>
        <a:lstStyle/>
        <a:p>
          <a:endParaRPr lang="en-US"/>
        </a:p>
      </dgm:t>
    </dgm:pt>
    <dgm:pt modelId="{0613634A-EF56-D64F-AD59-8999790F6090}" type="sibTrans" cxnId="{B41FF676-8C39-0241-8B4C-3D60670E8EB5}">
      <dgm:prSet/>
      <dgm:spPr/>
      <dgm:t>
        <a:bodyPr/>
        <a:lstStyle/>
        <a:p>
          <a:endParaRPr lang="en-US"/>
        </a:p>
      </dgm:t>
    </dgm:pt>
    <dgm:pt modelId="{4355AE52-8070-0C48-81BD-42FC0AA13B04}">
      <dgm:prSet/>
      <dgm:spPr/>
      <dgm:t>
        <a:bodyPr/>
        <a:lstStyle/>
        <a:p>
          <a:pPr rtl="0"/>
          <a:r>
            <a:rPr lang="en-US" dirty="0"/>
            <a:t>saved thread context when not running</a:t>
          </a:r>
        </a:p>
      </dgm:t>
    </dgm:pt>
    <dgm:pt modelId="{92CC476F-D53A-BC45-A22A-A5E577E991C6}" type="parTrans" cxnId="{BA99F35D-F315-B64A-B2FA-A9CC6CC3E61A}">
      <dgm:prSet/>
      <dgm:spPr/>
      <dgm:t>
        <a:bodyPr/>
        <a:lstStyle/>
        <a:p>
          <a:endParaRPr lang="en-US"/>
        </a:p>
      </dgm:t>
    </dgm:pt>
    <dgm:pt modelId="{2264E98C-F2FA-944E-8B55-A8BEB23316E0}" type="sibTrans" cxnId="{BA99F35D-F315-B64A-B2FA-A9CC6CC3E61A}">
      <dgm:prSet/>
      <dgm:spPr/>
      <dgm:t>
        <a:bodyPr/>
        <a:lstStyle/>
        <a:p>
          <a:endParaRPr lang="en-US"/>
        </a:p>
      </dgm:t>
    </dgm:pt>
    <dgm:pt modelId="{890DC9E8-3B3E-864E-A4AF-795D59B4B4CF}">
      <dgm:prSet/>
      <dgm:spPr/>
      <dgm:t>
        <a:bodyPr/>
        <a:lstStyle/>
        <a:p>
          <a:pPr rtl="0"/>
          <a:r>
            <a:rPr lang="en-US" dirty="0"/>
            <a:t>an execution stack</a:t>
          </a:r>
        </a:p>
      </dgm:t>
    </dgm:pt>
    <dgm:pt modelId="{AAF4AC6E-2567-C34E-A87E-2D33DA449641}" type="parTrans" cxnId="{29DDDDDC-6775-0E4D-A0ED-BB689C0ADED6}">
      <dgm:prSet/>
      <dgm:spPr/>
      <dgm:t>
        <a:bodyPr/>
        <a:lstStyle/>
        <a:p>
          <a:endParaRPr lang="en-US"/>
        </a:p>
      </dgm:t>
    </dgm:pt>
    <dgm:pt modelId="{510B5EB9-6AEC-F943-AF5B-AB983733739A}" type="sibTrans" cxnId="{29DDDDDC-6775-0E4D-A0ED-BB689C0ADED6}">
      <dgm:prSet/>
      <dgm:spPr/>
      <dgm:t>
        <a:bodyPr/>
        <a:lstStyle/>
        <a:p>
          <a:endParaRPr lang="en-US"/>
        </a:p>
      </dgm:t>
    </dgm:pt>
    <dgm:pt modelId="{2BC1316B-0411-5246-A176-EC0C463C5CEB}">
      <dgm:prSet/>
      <dgm:spPr/>
      <dgm:t>
        <a:bodyPr/>
        <a:lstStyle/>
        <a:p>
          <a:pPr rtl="0"/>
          <a:r>
            <a:rPr lang="en-US" dirty="0"/>
            <a:t>some per-thread static storage for local variables</a:t>
          </a:r>
        </a:p>
      </dgm:t>
    </dgm:pt>
    <dgm:pt modelId="{E4BBBBD0-FDD9-1646-8A75-DC9703F771D0}" type="parTrans" cxnId="{3EDC08E8-5384-EE4D-8DAF-228782216A8A}">
      <dgm:prSet/>
      <dgm:spPr/>
      <dgm:t>
        <a:bodyPr/>
        <a:lstStyle/>
        <a:p>
          <a:endParaRPr lang="en-US"/>
        </a:p>
      </dgm:t>
    </dgm:pt>
    <dgm:pt modelId="{172371D8-5807-814A-B5B9-17F05F1A7746}" type="sibTrans" cxnId="{3EDC08E8-5384-EE4D-8DAF-228782216A8A}">
      <dgm:prSet/>
      <dgm:spPr/>
      <dgm:t>
        <a:bodyPr/>
        <a:lstStyle/>
        <a:p>
          <a:endParaRPr lang="en-US"/>
        </a:p>
      </dgm:t>
    </dgm:pt>
    <dgm:pt modelId="{741B2E95-EC62-3E45-9B75-41EA9ED65D20}">
      <dgm:prSet/>
      <dgm:spPr/>
      <dgm:t>
        <a:bodyPr/>
        <a:lstStyle/>
        <a:p>
          <a:pPr rtl="0"/>
          <a:r>
            <a:rPr lang="en-US" dirty="0"/>
            <a:t>access to the memory and resources of its process (all threads of a process share this)</a:t>
          </a:r>
        </a:p>
      </dgm:t>
    </dgm:pt>
    <dgm:pt modelId="{CB728BB5-4A17-DF44-87C5-0DE31F870D10}" type="parTrans" cxnId="{2D5A94CD-5BC9-884A-A532-5DDC5C551573}">
      <dgm:prSet/>
      <dgm:spPr/>
      <dgm:t>
        <a:bodyPr/>
        <a:lstStyle/>
        <a:p>
          <a:endParaRPr lang="en-US"/>
        </a:p>
      </dgm:t>
    </dgm:pt>
    <dgm:pt modelId="{8EFE1291-B1E4-2840-8592-6C089E5953F2}" type="sibTrans" cxnId="{2D5A94CD-5BC9-884A-A532-5DDC5C551573}">
      <dgm:prSet/>
      <dgm:spPr/>
      <dgm:t>
        <a:bodyPr/>
        <a:lstStyle/>
        <a:p>
          <a:endParaRPr lang="en-US"/>
        </a:p>
      </dgm:t>
    </dgm:pt>
    <dgm:pt modelId="{50825A7A-F96C-8748-8EAC-3F49A06BD7C7}" type="pres">
      <dgm:prSet presAssocID="{9CF3FE69-6D24-1B49-B8F5-47CFEB6421DF}" presName="linear" presStyleCnt="0">
        <dgm:presLayoutVars>
          <dgm:dir/>
          <dgm:animLvl val="lvl"/>
          <dgm:resizeHandles val="exact"/>
        </dgm:presLayoutVars>
      </dgm:prSet>
      <dgm:spPr/>
    </dgm:pt>
    <dgm:pt modelId="{201D5F21-1DB1-104C-AE9A-CBE95FAE25C1}" type="pres">
      <dgm:prSet presAssocID="{7D6FDBE2-044C-D946-AF66-4E6D1EAAC546}" presName="parentLin" presStyleCnt="0"/>
      <dgm:spPr/>
    </dgm:pt>
    <dgm:pt modelId="{6683806C-140C-074A-8B5B-FDCCA9146C25}" type="pres">
      <dgm:prSet presAssocID="{7D6FDBE2-044C-D946-AF66-4E6D1EAAC546}" presName="parentLeftMargin" presStyleLbl="node1" presStyleIdx="0" presStyleCnt="1"/>
      <dgm:spPr/>
    </dgm:pt>
    <dgm:pt modelId="{5E289D48-2C1F-DB42-885C-FA72D3EFD61D}" type="pres">
      <dgm:prSet presAssocID="{7D6FDBE2-044C-D946-AF66-4E6D1EAAC546}" presName="parentText" presStyleLbl="node1" presStyleIdx="0" presStyleCnt="1">
        <dgm:presLayoutVars>
          <dgm:chMax val="0"/>
          <dgm:bulletEnabled val="1"/>
        </dgm:presLayoutVars>
      </dgm:prSet>
      <dgm:spPr/>
    </dgm:pt>
    <dgm:pt modelId="{90C74369-D664-AD40-8D6C-0392A0591598}" type="pres">
      <dgm:prSet presAssocID="{7D6FDBE2-044C-D946-AF66-4E6D1EAAC546}" presName="negativeSpace" presStyleCnt="0"/>
      <dgm:spPr/>
    </dgm:pt>
    <dgm:pt modelId="{03E24D38-E902-DF4A-817F-AECD509B69DC}" type="pres">
      <dgm:prSet presAssocID="{7D6FDBE2-044C-D946-AF66-4E6D1EAAC546}" presName="childText" presStyleLbl="conFgAcc1" presStyleIdx="0" presStyleCnt="1" custLinFactNeighborX="-877">
        <dgm:presLayoutVars>
          <dgm:bulletEnabled val="1"/>
        </dgm:presLayoutVars>
      </dgm:prSet>
      <dgm:spPr/>
    </dgm:pt>
  </dgm:ptLst>
  <dgm:cxnLst>
    <dgm:cxn modelId="{5B3C6F0C-0F90-AA4F-8D06-A3770335ED96}" srcId="{9CF3FE69-6D24-1B49-B8F5-47CFEB6421DF}" destId="{7D6FDBE2-044C-D946-AF66-4E6D1EAAC546}" srcOrd="0" destOrd="0" parTransId="{0C034ED2-9521-1B46-8D37-35A152C771D9}" sibTransId="{F2104036-C024-8C42-9434-0BB4743791EF}"/>
    <dgm:cxn modelId="{AB2C4125-1CE6-E649-9700-85E000F14862}" type="presOf" srcId="{7D6FDBE2-044C-D946-AF66-4E6D1EAAC546}" destId="{6683806C-140C-074A-8B5B-FDCCA9146C25}" srcOrd="0" destOrd="0" presId="urn:microsoft.com/office/officeart/2005/8/layout/list1"/>
    <dgm:cxn modelId="{E349C549-9D15-C44B-9117-680E8921441B}" type="presOf" srcId="{2BC1316B-0411-5246-A176-EC0C463C5CEB}" destId="{03E24D38-E902-DF4A-817F-AECD509B69DC}" srcOrd="0" destOrd="3" presId="urn:microsoft.com/office/officeart/2005/8/layout/list1"/>
    <dgm:cxn modelId="{95FBD44F-B263-7B47-BC55-2571B7C50EF2}" type="presOf" srcId="{49DD2062-7C67-9D4E-A6C0-A4F6C65106E7}" destId="{03E24D38-E902-DF4A-817F-AECD509B69DC}" srcOrd="0" destOrd="0" presId="urn:microsoft.com/office/officeart/2005/8/layout/list1"/>
    <dgm:cxn modelId="{BA99F35D-F315-B64A-B2FA-A9CC6CC3E61A}" srcId="{7D6FDBE2-044C-D946-AF66-4E6D1EAAC546}" destId="{4355AE52-8070-0C48-81BD-42FC0AA13B04}" srcOrd="1" destOrd="0" parTransId="{92CC476F-D53A-BC45-A22A-A5E577E991C6}" sibTransId="{2264E98C-F2FA-944E-8B55-A8BEB23316E0}"/>
    <dgm:cxn modelId="{B1803D6E-242A-824E-849F-783D0007B9AD}" type="presOf" srcId="{7D6FDBE2-044C-D946-AF66-4E6D1EAAC546}" destId="{5E289D48-2C1F-DB42-885C-FA72D3EFD61D}" srcOrd="1" destOrd="0" presId="urn:microsoft.com/office/officeart/2005/8/layout/list1"/>
    <dgm:cxn modelId="{B41FF676-8C39-0241-8B4C-3D60670E8EB5}" srcId="{7D6FDBE2-044C-D946-AF66-4E6D1EAAC546}" destId="{49DD2062-7C67-9D4E-A6C0-A4F6C65106E7}" srcOrd="0" destOrd="0" parTransId="{03EF178E-485E-444B-B4CF-2446D801B317}" sibTransId="{0613634A-EF56-D64F-AD59-8999790F6090}"/>
    <dgm:cxn modelId="{FB680583-2014-7B45-808E-A5DFD4B63FA8}" type="presOf" srcId="{9CF3FE69-6D24-1B49-B8F5-47CFEB6421DF}" destId="{50825A7A-F96C-8748-8EAC-3F49A06BD7C7}" srcOrd="0" destOrd="0" presId="urn:microsoft.com/office/officeart/2005/8/layout/list1"/>
    <dgm:cxn modelId="{A64D3BA1-F56C-514E-BA64-C37B2AFBD908}" type="presOf" srcId="{4355AE52-8070-0C48-81BD-42FC0AA13B04}" destId="{03E24D38-E902-DF4A-817F-AECD509B69DC}" srcOrd="0" destOrd="1" presId="urn:microsoft.com/office/officeart/2005/8/layout/list1"/>
    <dgm:cxn modelId="{CBF2DCB3-103A-F048-AB9E-043E6AE644FC}" type="presOf" srcId="{890DC9E8-3B3E-864E-A4AF-795D59B4B4CF}" destId="{03E24D38-E902-DF4A-817F-AECD509B69DC}" srcOrd="0" destOrd="2" presId="urn:microsoft.com/office/officeart/2005/8/layout/list1"/>
    <dgm:cxn modelId="{A77D76B6-27A4-C343-9F62-5946FA29AF55}" type="presOf" srcId="{741B2E95-EC62-3E45-9B75-41EA9ED65D20}" destId="{03E24D38-E902-DF4A-817F-AECD509B69DC}" srcOrd="0" destOrd="4" presId="urn:microsoft.com/office/officeart/2005/8/layout/list1"/>
    <dgm:cxn modelId="{2D5A94CD-5BC9-884A-A532-5DDC5C551573}" srcId="{7D6FDBE2-044C-D946-AF66-4E6D1EAAC546}" destId="{741B2E95-EC62-3E45-9B75-41EA9ED65D20}" srcOrd="4" destOrd="0" parTransId="{CB728BB5-4A17-DF44-87C5-0DE31F870D10}" sibTransId="{8EFE1291-B1E4-2840-8592-6C089E5953F2}"/>
    <dgm:cxn modelId="{29DDDDDC-6775-0E4D-A0ED-BB689C0ADED6}" srcId="{7D6FDBE2-044C-D946-AF66-4E6D1EAAC546}" destId="{890DC9E8-3B3E-864E-A4AF-795D59B4B4CF}" srcOrd="2" destOrd="0" parTransId="{AAF4AC6E-2567-C34E-A87E-2D33DA449641}" sibTransId="{510B5EB9-6AEC-F943-AF5B-AB983733739A}"/>
    <dgm:cxn modelId="{3EDC08E8-5384-EE4D-8DAF-228782216A8A}" srcId="{7D6FDBE2-044C-D946-AF66-4E6D1EAAC546}" destId="{2BC1316B-0411-5246-A176-EC0C463C5CEB}" srcOrd="3" destOrd="0" parTransId="{E4BBBBD0-FDD9-1646-8A75-DC9703F771D0}" sibTransId="{172371D8-5807-814A-B5B9-17F05F1A7746}"/>
    <dgm:cxn modelId="{42866DD1-172F-2F4D-B861-7B0AFD8BBC01}" type="presParOf" srcId="{50825A7A-F96C-8748-8EAC-3F49A06BD7C7}" destId="{201D5F21-1DB1-104C-AE9A-CBE95FAE25C1}" srcOrd="0" destOrd="0" presId="urn:microsoft.com/office/officeart/2005/8/layout/list1"/>
    <dgm:cxn modelId="{5C979B3D-BECF-504D-A003-CAC4280358E4}" type="presParOf" srcId="{201D5F21-1DB1-104C-AE9A-CBE95FAE25C1}" destId="{6683806C-140C-074A-8B5B-FDCCA9146C25}" srcOrd="0" destOrd="0" presId="urn:microsoft.com/office/officeart/2005/8/layout/list1"/>
    <dgm:cxn modelId="{FBB1C627-0586-9A48-A0EC-3E73F74F839A}" type="presParOf" srcId="{201D5F21-1DB1-104C-AE9A-CBE95FAE25C1}" destId="{5E289D48-2C1F-DB42-885C-FA72D3EFD61D}" srcOrd="1" destOrd="0" presId="urn:microsoft.com/office/officeart/2005/8/layout/list1"/>
    <dgm:cxn modelId="{9FE1803D-943B-D847-B337-952BF2869996}" type="presParOf" srcId="{50825A7A-F96C-8748-8EAC-3F49A06BD7C7}" destId="{90C74369-D664-AD40-8D6C-0392A0591598}" srcOrd="1" destOrd="0" presId="urn:microsoft.com/office/officeart/2005/8/layout/list1"/>
    <dgm:cxn modelId="{DB58FAEE-C5BB-EC4D-AEFA-1DACA28730B1}" type="presParOf" srcId="{50825A7A-F96C-8748-8EAC-3F49A06BD7C7}" destId="{03E24D38-E902-DF4A-817F-AECD509B69D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12792-3CCB-3147-AB6A-564A067D979F}"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AFA0CC6C-5A11-3541-A96B-BBB9E8F10083}">
      <dgm:prSet custT="1"/>
      <dgm:spPr/>
      <dgm:t>
        <a:bodyPr/>
        <a:lstStyle/>
        <a:p>
          <a:pPr rtl="0"/>
          <a:r>
            <a:rPr lang="en-US" sz="1800" dirty="0"/>
            <a:t>Takes less time to create a new thread than a process</a:t>
          </a:r>
        </a:p>
      </dgm:t>
    </dgm:pt>
    <dgm:pt modelId="{0051A69D-4669-124D-85A6-0A75C8565B53}" type="parTrans" cxnId="{EE406D00-A366-AB41-B013-79960A0EF781}">
      <dgm:prSet/>
      <dgm:spPr/>
      <dgm:t>
        <a:bodyPr/>
        <a:lstStyle/>
        <a:p>
          <a:endParaRPr lang="en-US"/>
        </a:p>
      </dgm:t>
    </dgm:pt>
    <dgm:pt modelId="{89B2846F-B036-B845-98E7-5447983B519B}" type="sibTrans" cxnId="{EE406D00-A366-AB41-B013-79960A0EF781}">
      <dgm:prSet/>
      <dgm:spPr/>
      <dgm:t>
        <a:bodyPr/>
        <a:lstStyle/>
        <a:p>
          <a:endParaRPr lang="en-US" dirty="0"/>
        </a:p>
      </dgm:t>
    </dgm:pt>
    <dgm:pt modelId="{72BE931D-4917-064A-8CED-E89B3B49C005}">
      <dgm:prSet custT="1"/>
      <dgm:spPr/>
      <dgm:t>
        <a:bodyPr/>
        <a:lstStyle/>
        <a:p>
          <a:pPr rtl="0"/>
          <a:r>
            <a:rPr lang="en-US" sz="1800" dirty="0"/>
            <a:t>Less time to terminate a thread than a process</a:t>
          </a:r>
        </a:p>
      </dgm:t>
    </dgm:pt>
    <dgm:pt modelId="{4B95287D-3311-4B44-822D-7DBF087E83C4}" type="parTrans" cxnId="{545C5D4E-2318-DA44-81A1-FE37C177C142}">
      <dgm:prSet/>
      <dgm:spPr/>
      <dgm:t>
        <a:bodyPr/>
        <a:lstStyle/>
        <a:p>
          <a:endParaRPr lang="en-US"/>
        </a:p>
      </dgm:t>
    </dgm:pt>
    <dgm:pt modelId="{383132FC-8629-134A-9906-CD52E08F6531}" type="sibTrans" cxnId="{545C5D4E-2318-DA44-81A1-FE37C177C142}">
      <dgm:prSet/>
      <dgm:spPr/>
      <dgm:t>
        <a:bodyPr/>
        <a:lstStyle/>
        <a:p>
          <a:endParaRPr lang="en-US" dirty="0"/>
        </a:p>
      </dgm:t>
    </dgm:pt>
    <dgm:pt modelId="{1765FA09-159F-6843-8FFB-18AA17877074}">
      <dgm:prSet custT="1"/>
      <dgm:spPr/>
      <dgm:t>
        <a:bodyPr/>
        <a:lstStyle/>
        <a:p>
          <a:pPr rtl="0"/>
          <a:r>
            <a:rPr lang="en-US" sz="1800" dirty="0"/>
            <a:t>Switching between two threads takes less time than switching between processes</a:t>
          </a:r>
        </a:p>
      </dgm:t>
    </dgm:pt>
    <dgm:pt modelId="{2F61D544-E6BE-5A4A-B671-6050A491E6EE}" type="parTrans" cxnId="{D1A6B5C9-FAE6-E84A-9BDE-4250B3BC4505}">
      <dgm:prSet/>
      <dgm:spPr/>
      <dgm:t>
        <a:bodyPr/>
        <a:lstStyle/>
        <a:p>
          <a:endParaRPr lang="en-US"/>
        </a:p>
      </dgm:t>
    </dgm:pt>
    <dgm:pt modelId="{AF82CA53-B444-2C4A-A223-DA80E41EF993}" type="sibTrans" cxnId="{D1A6B5C9-FAE6-E84A-9BDE-4250B3BC4505}">
      <dgm:prSet/>
      <dgm:spPr/>
      <dgm:t>
        <a:bodyPr/>
        <a:lstStyle/>
        <a:p>
          <a:endParaRPr lang="en-US" dirty="0"/>
        </a:p>
      </dgm:t>
    </dgm:pt>
    <dgm:pt modelId="{AD34B155-D904-644D-95D1-187D4C7439BD}">
      <dgm:prSet custT="1"/>
      <dgm:spPr/>
      <dgm:t>
        <a:bodyPr/>
        <a:lstStyle/>
        <a:p>
          <a:pPr rtl="0"/>
          <a:r>
            <a:rPr lang="en-US" sz="1800" dirty="0"/>
            <a:t>Threads enhance efficiency in communication between programs</a:t>
          </a:r>
        </a:p>
      </dgm:t>
    </dgm:pt>
    <dgm:pt modelId="{7C71F8B5-0903-7B4E-89CC-A33A4F72AF14}" type="parTrans" cxnId="{B2CDC935-D2D5-1B4A-9185-022688E19A2B}">
      <dgm:prSet/>
      <dgm:spPr/>
      <dgm:t>
        <a:bodyPr/>
        <a:lstStyle/>
        <a:p>
          <a:endParaRPr lang="en-US"/>
        </a:p>
      </dgm:t>
    </dgm:pt>
    <dgm:pt modelId="{09A54BFE-F92A-F14A-9470-DB6AA6E7DBC4}" type="sibTrans" cxnId="{B2CDC935-D2D5-1B4A-9185-022688E19A2B}">
      <dgm:prSet/>
      <dgm:spPr/>
      <dgm:t>
        <a:bodyPr/>
        <a:lstStyle/>
        <a:p>
          <a:endParaRPr lang="en-US"/>
        </a:p>
      </dgm:t>
    </dgm:pt>
    <dgm:pt modelId="{F31B188B-EE04-7A41-B087-53347EEFDF99}" type="pres">
      <dgm:prSet presAssocID="{18612792-3CCB-3147-AB6A-564A067D979F}" presName="Name0" presStyleCnt="0">
        <dgm:presLayoutVars>
          <dgm:dir/>
          <dgm:animLvl val="lvl"/>
          <dgm:resizeHandles val="exact"/>
        </dgm:presLayoutVars>
      </dgm:prSet>
      <dgm:spPr/>
    </dgm:pt>
    <dgm:pt modelId="{386799D7-94D7-814E-8B46-9492E2021E75}" type="pres">
      <dgm:prSet presAssocID="{18612792-3CCB-3147-AB6A-564A067D979F}" presName="tSp" presStyleCnt="0"/>
      <dgm:spPr/>
    </dgm:pt>
    <dgm:pt modelId="{49582FC7-E5E8-FD46-97E2-1C712C16B51B}" type="pres">
      <dgm:prSet presAssocID="{18612792-3CCB-3147-AB6A-564A067D979F}" presName="bSp" presStyleCnt="0"/>
      <dgm:spPr/>
    </dgm:pt>
    <dgm:pt modelId="{A88E4BEC-E3E1-7A47-8F0D-4E9A043F7A3F}" type="pres">
      <dgm:prSet presAssocID="{18612792-3CCB-3147-AB6A-564A067D979F}" presName="process" presStyleCnt="0"/>
      <dgm:spPr/>
    </dgm:pt>
    <dgm:pt modelId="{6B723AA7-98F1-004E-92ED-62FA82380A40}" type="pres">
      <dgm:prSet presAssocID="{AFA0CC6C-5A11-3541-A96B-BBB9E8F10083}" presName="composite1" presStyleCnt="0"/>
      <dgm:spPr/>
    </dgm:pt>
    <dgm:pt modelId="{BC24B6E1-8926-6843-9594-F3E8EEF720BF}" type="pres">
      <dgm:prSet presAssocID="{AFA0CC6C-5A11-3541-A96B-BBB9E8F10083}" presName="dummyNode1" presStyleLbl="node1" presStyleIdx="0" presStyleCnt="4"/>
      <dgm:spPr/>
    </dgm:pt>
    <dgm:pt modelId="{C025B061-28CD-1A44-A68C-27DC3598CC6C}" type="pres">
      <dgm:prSet presAssocID="{AFA0CC6C-5A11-3541-A96B-BBB9E8F10083}" presName="childNode1" presStyleLbl="bgAcc1" presStyleIdx="0" presStyleCnt="4">
        <dgm:presLayoutVars>
          <dgm:bulletEnabled val="1"/>
        </dgm:presLayoutVars>
      </dgm:prSet>
      <dgm:spPr/>
    </dgm:pt>
    <dgm:pt modelId="{96DAA187-7B06-664F-AA58-18925EE1891B}" type="pres">
      <dgm:prSet presAssocID="{AFA0CC6C-5A11-3541-A96B-BBB9E8F10083}" presName="childNode1tx" presStyleLbl="bgAcc1" presStyleIdx="0" presStyleCnt="4">
        <dgm:presLayoutVars>
          <dgm:bulletEnabled val="1"/>
        </dgm:presLayoutVars>
      </dgm:prSet>
      <dgm:spPr/>
    </dgm:pt>
    <dgm:pt modelId="{D4D7556E-CD4B-0F43-B97B-025926CE55A9}" type="pres">
      <dgm:prSet presAssocID="{AFA0CC6C-5A11-3541-A96B-BBB9E8F10083}" presName="parentNode1" presStyleLbl="node1" presStyleIdx="0" presStyleCnt="4" custScaleX="113305" custScaleY="273175">
        <dgm:presLayoutVars>
          <dgm:chMax val="1"/>
          <dgm:bulletEnabled val="1"/>
        </dgm:presLayoutVars>
      </dgm:prSet>
      <dgm:spPr/>
    </dgm:pt>
    <dgm:pt modelId="{7F1022CC-12C5-4345-9F79-304BA44059D2}" type="pres">
      <dgm:prSet presAssocID="{AFA0CC6C-5A11-3541-A96B-BBB9E8F10083}" presName="connSite1" presStyleCnt="0"/>
      <dgm:spPr/>
    </dgm:pt>
    <dgm:pt modelId="{551E1238-A39B-B149-8297-AA72CE9A22C8}" type="pres">
      <dgm:prSet presAssocID="{89B2846F-B036-B845-98E7-5447983B519B}" presName="Name9" presStyleLbl="sibTrans2D1" presStyleIdx="0" presStyleCnt="3" custLinFactNeighborX="46084" custLinFactNeighborY="-15907"/>
      <dgm:spPr/>
    </dgm:pt>
    <dgm:pt modelId="{8E2546F3-012C-2348-9075-98FF862FAE46}" type="pres">
      <dgm:prSet presAssocID="{72BE931D-4917-064A-8CED-E89B3B49C005}" presName="composite2" presStyleCnt="0"/>
      <dgm:spPr/>
    </dgm:pt>
    <dgm:pt modelId="{EE0F488B-75C0-4144-9FD6-ACFC2CF22638}" type="pres">
      <dgm:prSet presAssocID="{72BE931D-4917-064A-8CED-E89B3B49C005}" presName="dummyNode2" presStyleLbl="node1" presStyleIdx="0" presStyleCnt="4"/>
      <dgm:spPr/>
    </dgm:pt>
    <dgm:pt modelId="{5FF00021-0035-EC44-9F54-1581344B5540}" type="pres">
      <dgm:prSet presAssocID="{72BE931D-4917-064A-8CED-E89B3B49C005}" presName="childNode2" presStyleLbl="bgAcc1" presStyleIdx="1" presStyleCnt="4">
        <dgm:presLayoutVars>
          <dgm:bulletEnabled val="1"/>
        </dgm:presLayoutVars>
      </dgm:prSet>
      <dgm:spPr/>
    </dgm:pt>
    <dgm:pt modelId="{07E77F62-D5DE-9246-B8F6-78FD9550873C}" type="pres">
      <dgm:prSet presAssocID="{72BE931D-4917-064A-8CED-E89B3B49C005}" presName="childNode2tx" presStyleLbl="bgAcc1" presStyleIdx="1" presStyleCnt="4">
        <dgm:presLayoutVars>
          <dgm:bulletEnabled val="1"/>
        </dgm:presLayoutVars>
      </dgm:prSet>
      <dgm:spPr/>
    </dgm:pt>
    <dgm:pt modelId="{F8DEE456-5D02-F24A-9584-7CB10AA1B0B3}" type="pres">
      <dgm:prSet presAssocID="{72BE931D-4917-064A-8CED-E89B3B49C005}" presName="parentNode2" presStyleLbl="node1" presStyleIdx="1" presStyleCnt="4" custScaleX="137971" custScaleY="240981">
        <dgm:presLayoutVars>
          <dgm:chMax val="0"/>
          <dgm:bulletEnabled val="1"/>
        </dgm:presLayoutVars>
      </dgm:prSet>
      <dgm:spPr/>
    </dgm:pt>
    <dgm:pt modelId="{C54100DE-91BD-4440-9BF7-98ED8E46F6C0}" type="pres">
      <dgm:prSet presAssocID="{72BE931D-4917-064A-8CED-E89B3B49C005}" presName="connSite2" presStyleCnt="0"/>
      <dgm:spPr/>
    </dgm:pt>
    <dgm:pt modelId="{77A16B1F-811E-5249-9C4A-E45362F95CB1}" type="pres">
      <dgm:prSet presAssocID="{383132FC-8629-134A-9906-CD52E08F6531}" presName="Name18" presStyleLbl="sibTrans2D1" presStyleIdx="1" presStyleCnt="3" custLinFactNeighborX="15062" custLinFactNeighborY="13787"/>
      <dgm:spPr/>
    </dgm:pt>
    <dgm:pt modelId="{C8D35E00-E8F9-344D-A0A4-0805AC08AE07}" type="pres">
      <dgm:prSet presAssocID="{1765FA09-159F-6843-8FFB-18AA17877074}" presName="composite1" presStyleCnt="0"/>
      <dgm:spPr/>
    </dgm:pt>
    <dgm:pt modelId="{4B113F1A-6971-C74D-93B7-B466E820B9E8}" type="pres">
      <dgm:prSet presAssocID="{1765FA09-159F-6843-8FFB-18AA17877074}" presName="dummyNode1" presStyleLbl="node1" presStyleIdx="1" presStyleCnt="4"/>
      <dgm:spPr/>
    </dgm:pt>
    <dgm:pt modelId="{2401F2B1-4C8C-3B40-BFC1-E2B42A50EB44}" type="pres">
      <dgm:prSet presAssocID="{1765FA09-159F-6843-8FFB-18AA17877074}" presName="childNode1" presStyleLbl="bgAcc1" presStyleIdx="2" presStyleCnt="4">
        <dgm:presLayoutVars>
          <dgm:bulletEnabled val="1"/>
        </dgm:presLayoutVars>
      </dgm:prSet>
      <dgm:spPr/>
    </dgm:pt>
    <dgm:pt modelId="{5B12B861-D846-F84D-881F-A2EB39D50CB6}" type="pres">
      <dgm:prSet presAssocID="{1765FA09-159F-6843-8FFB-18AA17877074}" presName="childNode1tx" presStyleLbl="bgAcc1" presStyleIdx="2" presStyleCnt="4">
        <dgm:presLayoutVars>
          <dgm:bulletEnabled val="1"/>
        </dgm:presLayoutVars>
      </dgm:prSet>
      <dgm:spPr/>
    </dgm:pt>
    <dgm:pt modelId="{877379AA-74FD-3B4E-B4C4-F6D60C04083B}" type="pres">
      <dgm:prSet presAssocID="{1765FA09-159F-6843-8FFB-18AA17877074}" presName="parentNode1" presStyleLbl="node1" presStyleIdx="2" presStyleCnt="4" custScaleX="154449" custScaleY="345556">
        <dgm:presLayoutVars>
          <dgm:chMax val="1"/>
          <dgm:bulletEnabled val="1"/>
        </dgm:presLayoutVars>
      </dgm:prSet>
      <dgm:spPr/>
    </dgm:pt>
    <dgm:pt modelId="{6AA7EA57-E851-8049-A6C9-65B7EF761E43}" type="pres">
      <dgm:prSet presAssocID="{1765FA09-159F-6843-8FFB-18AA17877074}" presName="connSite1" presStyleCnt="0"/>
      <dgm:spPr/>
    </dgm:pt>
    <dgm:pt modelId="{89B61966-62BD-9A4E-B31E-31C32831A504}" type="pres">
      <dgm:prSet presAssocID="{AF82CA53-B444-2C4A-A223-DA80E41EF993}" presName="Name9" presStyleLbl="sibTrans2D1" presStyleIdx="2" presStyleCnt="3" custLinFactNeighborX="42309" custLinFactNeighborY="-27021"/>
      <dgm:spPr/>
    </dgm:pt>
    <dgm:pt modelId="{85BABCFF-DEBC-E548-91CD-3B8952718110}" type="pres">
      <dgm:prSet presAssocID="{AD34B155-D904-644D-95D1-187D4C7439BD}" presName="composite2" presStyleCnt="0"/>
      <dgm:spPr/>
    </dgm:pt>
    <dgm:pt modelId="{EA439E54-9D59-AC4A-8214-D756227D4F2A}" type="pres">
      <dgm:prSet presAssocID="{AD34B155-D904-644D-95D1-187D4C7439BD}" presName="dummyNode2" presStyleLbl="node1" presStyleIdx="2" presStyleCnt="4"/>
      <dgm:spPr/>
    </dgm:pt>
    <dgm:pt modelId="{E1E1BC13-FC71-954D-A46E-211E173FDACF}" type="pres">
      <dgm:prSet presAssocID="{AD34B155-D904-644D-95D1-187D4C7439BD}" presName="childNode2" presStyleLbl="bgAcc1" presStyleIdx="3" presStyleCnt="4" custScaleX="136011" custScaleY="49036" custLinFactNeighborX="7653" custLinFactNeighborY="11125">
        <dgm:presLayoutVars>
          <dgm:bulletEnabled val="1"/>
        </dgm:presLayoutVars>
      </dgm:prSet>
      <dgm:spPr/>
    </dgm:pt>
    <dgm:pt modelId="{F945C3D2-839E-724B-B409-98982F52C1F6}" type="pres">
      <dgm:prSet presAssocID="{AD34B155-D904-644D-95D1-187D4C7439BD}" presName="childNode2tx" presStyleLbl="bgAcc1" presStyleIdx="3" presStyleCnt="4">
        <dgm:presLayoutVars>
          <dgm:bulletEnabled val="1"/>
        </dgm:presLayoutVars>
      </dgm:prSet>
      <dgm:spPr/>
    </dgm:pt>
    <dgm:pt modelId="{2FCD161A-46FB-A047-ABDE-85957AB23A74}" type="pres">
      <dgm:prSet presAssocID="{AD34B155-D904-644D-95D1-187D4C7439BD}" presName="parentNode2" presStyleLbl="node1" presStyleIdx="3" presStyleCnt="4" custScaleX="160014" custScaleY="253800">
        <dgm:presLayoutVars>
          <dgm:chMax val="0"/>
          <dgm:bulletEnabled val="1"/>
        </dgm:presLayoutVars>
      </dgm:prSet>
      <dgm:spPr/>
    </dgm:pt>
    <dgm:pt modelId="{895F1F65-BB13-4C40-8BB6-33B7764587BE}" type="pres">
      <dgm:prSet presAssocID="{AD34B155-D904-644D-95D1-187D4C7439BD}" presName="connSite2" presStyleCnt="0"/>
      <dgm:spPr/>
    </dgm:pt>
  </dgm:ptLst>
  <dgm:cxnLst>
    <dgm:cxn modelId="{EE406D00-A366-AB41-B013-79960A0EF781}" srcId="{18612792-3CCB-3147-AB6A-564A067D979F}" destId="{AFA0CC6C-5A11-3541-A96B-BBB9E8F10083}" srcOrd="0" destOrd="0" parTransId="{0051A69D-4669-124D-85A6-0A75C8565B53}" sibTransId="{89B2846F-B036-B845-98E7-5447983B519B}"/>
    <dgm:cxn modelId="{180E8125-AA4B-C643-B0A9-30BAA663C34F}" type="presOf" srcId="{AFA0CC6C-5A11-3541-A96B-BBB9E8F10083}" destId="{D4D7556E-CD4B-0F43-B97B-025926CE55A9}" srcOrd="0" destOrd="0" presId="urn:microsoft.com/office/officeart/2005/8/layout/hProcess4"/>
    <dgm:cxn modelId="{B2CDC935-D2D5-1B4A-9185-022688E19A2B}" srcId="{18612792-3CCB-3147-AB6A-564A067D979F}" destId="{AD34B155-D904-644D-95D1-187D4C7439BD}" srcOrd="3" destOrd="0" parTransId="{7C71F8B5-0903-7B4E-89CC-A33A4F72AF14}" sibTransId="{09A54BFE-F92A-F14A-9470-DB6AA6E7DBC4}"/>
    <dgm:cxn modelId="{545C5D4E-2318-DA44-81A1-FE37C177C142}" srcId="{18612792-3CCB-3147-AB6A-564A067D979F}" destId="{72BE931D-4917-064A-8CED-E89B3B49C005}" srcOrd="1" destOrd="0" parTransId="{4B95287D-3311-4B44-822D-7DBF087E83C4}" sibTransId="{383132FC-8629-134A-9906-CD52E08F6531}"/>
    <dgm:cxn modelId="{A4A72253-0BBA-7344-9D1D-57724CA4CFF7}" type="presOf" srcId="{18612792-3CCB-3147-AB6A-564A067D979F}" destId="{F31B188B-EE04-7A41-B087-53347EEFDF99}" srcOrd="0" destOrd="0" presId="urn:microsoft.com/office/officeart/2005/8/layout/hProcess4"/>
    <dgm:cxn modelId="{F18CFC53-E66F-D54D-A0A9-E0D1A5008AA9}" type="presOf" srcId="{72BE931D-4917-064A-8CED-E89B3B49C005}" destId="{F8DEE456-5D02-F24A-9584-7CB10AA1B0B3}" srcOrd="0" destOrd="0" presId="urn:microsoft.com/office/officeart/2005/8/layout/hProcess4"/>
    <dgm:cxn modelId="{940BA88A-F9F1-7D45-9271-B9C226AA413D}" type="presOf" srcId="{AF82CA53-B444-2C4A-A223-DA80E41EF993}" destId="{89B61966-62BD-9A4E-B31E-31C32831A504}" srcOrd="0" destOrd="0" presId="urn:microsoft.com/office/officeart/2005/8/layout/hProcess4"/>
    <dgm:cxn modelId="{ADE447B0-5D6C-354A-ADF8-E51879A47CFD}" type="presOf" srcId="{1765FA09-159F-6843-8FFB-18AA17877074}" destId="{877379AA-74FD-3B4E-B4C4-F6D60C04083B}" srcOrd="0" destOrd="0" presId="urn:microsoft.com/office/officeart/2005/8/layout/hProcess4"/>
    <dgm:cxn modelId="{56ECD6B6-55C3-6F4D-9EA8-6E8C59513E86}" type="presOf" srcId="{383132FC-8629-134A-9906-CD52E08F6531}" destId="{77A16B1F-811E-5249-9C4A-E45362F95CB1}" srcOrd="0" destOrd="0" presId="urn:microsoft.com/office/officeart/2005/8/layout/hProcess4"/>
    <dgm:cxn modelId="{968937C3-02EC-BA4C-84AA-45D66789EA75}" type="presOf" srcId="{89B2846F-B036-B845-98E7-5447983B519B}" destId="{551E1238-A39B-B149-8297-AA72CE9A22C8}" srcOrd="0" destOrd="0" presId="urn:microsoft.com/office/officeart/2005/8/layout/hProcess4"/>
    <dgm:cxn modelId="{F987A7C4-8D40-0F48-A1FE-1B558D6BF5BF}" type="presOf" srcId="{AD34B155-D904-644D-95D1-187D4C7439BD}" destId="{2FCD161A-46FB-A047-ABDE-85957AB23A74}" srcOrd="0" destOrd="0" presId="urn:microsoft.com/office/officeart/2005/8/layout/hProcess4"/>
    <dgm:cxn modelId="{D1A6B5C9-FAE6-E84A-9BDE-4250B3BC4505}" srcId="{18612792-3CCB-3147-AB6A-564A067D979F}" destId="{1765FA09-159F-6843-8FFB-18AA17877074}" srcOrd="2" destOrd="0" parTransId="{2F61D544-E6BE-5A4A-B671-6050A491E6EE}" sibTransId="{AF82CA53-B444-2C4A-A223-DA80E41EF993}"/>
    <dgm:cxn modelId="{3222F891-640D-AD42-8C94-7C268DEDEBB6}" type="presParOf" srcId="{F31B188B-EE04-7A41-B087-53347EEFDF99}" destId="{386799D7-94D7-814E-8B46-9492E2021E75}" srcOrd="0" destOrd="0" presId="urn:microsoft.com/office/officeart/2005/8/layout/hProcess4"/>
    <dgm:cxn modelId="{90E4D77A-56EE-2F49-990C-7AE1DDC76B51}" type="presParOf" srcId="{F31B188B-EE04-7A41-B087-53347EEFDF99}" destId="{49582FC7-E5E8-FD46-97E2-1C712C16B51B}" srcOrd="1" destOrd="0" presId="urn:microsoft.com/office/officeart/2005/8/layout/hProcess4"/>
    <dgm:cxn modelId="{F6F2FB55-BDE9-0944-BC1B-DA9F94DE901D}" type="presParOf" srcId="{F31B188B-EE04-7A41-B087-53347EEFDF99}" destId="{A88E4BEC-E3E1-7A47-8F0D-4E9A043F7A3F}" srcOrd="2" destOrd="0" presId="urn:microsoft.com/office/officeart/2005/8/layout/hProcess4"/>
    <dgm:cxn modelId="{2155CAEA-B517-754F-9AAD-146B68D2F158}" type="presParOf" srcId="{A88E4BEC-E3E1-7A47-8F0D-4E9A043F7A3F}" destId="{6B723AA7-98F1-004E-92ED-62FA82380A40}" srcOrd="0" destOrd="0" presId="urn:microsoft.com/office/officeart/2005/8/layout/hProcess4"/>
    <dgm:cxn modelId="{F745151B-5BBB-2446-9544-9FE260655B5D}" type="presParOf" srcId="{6B723AA7-98F1-004E-92ED-62FA82380A40}" destId="{BC24B6E1-8926-6843-9594-F3E8EEF720BF}" srcOrd="0" destOrd="0" presId="urn:microsoft.com/office/officeart/2005/8/layout/hProcess4"/>
    <dgm:cxn modelId="{26E8E2BA-AE81-A84C-9A4E-9A1B62BEE8A2}" type="presParOf" srcId="{6B723AA7-98F1-004E-92ED-62FA82380A40}" destId="{C025B061-28CD-1A44-A68C-27DC3598CC6C}" srcOrd="1" destOrd="0" presId="urn:microsoft.com/office/officeart/2005/8/layout/hProcess4"/>
    <dgm:cxn modelId="{9BB49F06-B1C4-584D-BBAE-9ED7A8E038CB}" type="presParOf" srcId="{6B723AA7-98F1-004E-92ED-62FA82380A40}" destId="{96DAA187-7B06-664F-AA58-18925EE1891B}" srcOrd="2" destOrd="0" presId="urn:microsoft.com/office/officeart/2005/8/layout/hProcess4"/>
    <dgm:cxn modelId="{6C17A77D-5D65-4E4F-AA15-0DA5FABBAB37}" type="presParOf" srcId="{6B723AA7-98F1-004E-92ED-62FA82380A40}" destId="{D4D7556E-CD4B-0F43-B97B-025926CE55A9}" srcOrd="3" destOrd="0" presId="urn:microsoft.com/office/officeart/2005/8/layout/hProcess4"/>
    <dgm:cxn modelId="{AB97E5D0-B8AF-2E4E-9D43-4AF428888B19}" type="presParOf" srcId="{6B723AA7-98F1-004E-92ED-62FA82380A40}" destId="{7F1022CC-12C5-4345-9F79-304BA44059D2}" srcOrd="4" destOrd="0" presId="urn:microsoft.com/office/officeart/2005/8/layout/hProcess4"/>
    <dgm:cxn modelId="{6DE3C36A-130D-0142-8A8B-A11B597CFDD1}" type="presParOf" srcId="{A88E4BEC-E3E1-7A47-8F0D-4E9A043F7A3F}" destId="{551E1238-A39B-B149-8297-AA72CE9A22C8}" srcOrd="1" destOrd="0" presId="urn:microsoft.com/office/officeart/2005/8/layout/hProcess4"/>
    <dgm:cxn modelId="{5E2C332B-03CA-BA48-84F7-59994B45F481}" type="presParOf" srcId="{A88E4BEC-E3E1-7A47-8F0D-4E9A043F7A3F}" destId="{8E2546F3-012C-2348-9075-98FF862FAE46}" srcOrd="2" destOrd="0" presId="urn:microsoft.com/office/officeart/2005/8/layout/hProcess4"/>
    <dgm:cxn modelId="{0DBD9C3A-0116-6B4E-AC19-CEBC7483CD88}" type="presParOf" srcId="{8E2546F3-012C-2348-9075-98FF862FAE46}" destId="{EE0F488B-75C0-4144-9FD6-ACFC2CF22638}" srcOrd="0" destOrd="0" presId="urn:microsoft.com/office/officeart/2005/8/layout/hProcess4"/>
    <dgm:cxn modelId="{C7CB4255-F153-D945-B3BD-749AC338D846}" type="presParOf" srcId="{8E2546F3-012C-2348-9075-98FF862FAE46}" destId="{5FF00021-0035-EC44-9F54-1581344B5540}" srcOrd="1" destOrd="0" presId="urn:microsoft.com/office/officeart/2005/8/layout/hProcess4"/>
    <dgm:cxn modelId="{63C67E0B-8BD7-BE49-A038-A205322E3730}" type="presParOf" srcId="{8E2546F3-012C-2348-9075-98FF862FAE46}" destId="{07E77F62-D5DE-9246-B8F6-78FD9550873C}" srcOrd="2" destOrd="0" presId="urn:microsoft.com/office/officeart/2005/8/layout/hProcess4"/>
    <dgm:cxn modelId="{87D77665-42E7-AD42-AD1C-7833F837A057}" type="presParOf" srcId="{8E2546F3-012C-2348-9075-98FF862FAE46}" destId="{F8DEE456-5D02-F24A-9584-7CB10AA1B0B3}" srcOrd="3" destOrd="0" presId="urn:microsoft.com/office/officeart/2005/8/layout/hProcess4"/>
    <dgm:cxn modelId="{729EABCC-D3E3-E143-B6A3-132BC3F370C3}" type="presParOf" srcId="{8E2546F3-012C-2348-9075-98FF862FAE46}" destId="{C54100DE-91BD-4440-9BF7-98ED8E46F6C0}" srcOrd="4" destOrd="0" presId="urn:microsoft.com/office/officeart/2005/8/layout/hProcess4"/>
    <dgm:cxn modelId="{ADF060AD-0B76-4349-9807-82E681ABCA1E}" type="presParOf" srcId="{A88E4BEC-E3E1-7A47-8F0D-4E9A043F7A3F}" destId="{77A16B1F-811E-5249-9C4A-E45362F95CB1}" srcOrd="3" destOrd="0" presId="urn:microsoft.com/office/officeart/2005/8/layout/hProcess4"/>
    <dgm:cxn modelId="{DC3E5505-503E-4A42-A4A7-99CA0C0FAC73}" type="presParOf" srcId="{A88E4BEC-E3E1-7A47-8F0D-4E9A043F7A3F}" destId="{C8D35E00-E8F9-344D-A0A4-0805AC08AE07}" srcOrd="4" destOrd="0" presId="urn:microsoft.com/office/officeart/2005/8/layout/hProcess4"/>
    <dgm:cxn modelId="{EE0E036D-5CC8-F745-A21D-DE1BEDF0F902}" type="presParOf" srcId="{C8D35E00-E8F9-344D-A0A4-0805AC08AE07}" destId="{4B113F1A-6971-C74D-93B7-B466E820B9E8}" srcOrd="0" destOrd="0" presId="urn:microsoft.com/office/officeart/2005/8/layout/hProcess4"/>
    <dgm:cxn modelId="{36D3779B-9BC8-C344-A3AF-B32316C89F4C}" type="presParOf" srcId="{C8D35E00-E8F9-344D-A0A4-0805AC08AE07}" destId="{2401F2B1-4C8C-3B40-BFC1-E2B42A50EB44}" srcOrd="1" destOrd="0" presId="urn:microsoft.com/office/officeart/2005/8/layout/hProcess4"/>
    <dgm:cxn modelId="{909B34B4-CD11-D345-BE80-65064DD53013}" type="presParOf" srcId="{C8D35E00-E8F9-344D-A0A4-0805AC08AE07}" destId="{5B12B861-D846-F84D-881F-A2EB39D50CB6}" srcOrd="2" destOrd="0" presId="urn:microsoft.com/office/officeart/2005/8/layout/hProcess4"/>
    <dgm:cxn modelId="{AB5394D5-F1FB-6341-8A2F-6F5505B643CD}" type="presParOf" srcId="{C8D35E00-E8F9-344D-A0A4-0805AC08AE07}" destId="{877379AA-74FD-3B4E-B4C4-F6D60C04083B}" srcOrd="3" destOrd="0" presId="urn:microsoft.com/office/officeart/2005/8/layout/hProcess4"/>
    <dgm:cxn modelId="{276597FA-E361-6942-BB02-87A38B47699C}" type="presParOf" srcId="{C8D35E00-E8F9-344D-A0A4-0805AC08AE07}" destId="{6AA7EA57-E851-8049-A6C9-65B7EF761E43}" srcOrd="4" destOrd="0" presId="urn:microsoft.com/office/officeart/2005/8/layout/hProcess4"/>
    <dgm:cxn modelId="{A7D39F35-DF61-4445-91F3-3BB4A4D78D85}" type="presParOf" srcId="{A88E4BEC-E3E1-7A47-8F0D-4E9A043F7A3F}" destId="{89B61966-62BD-9A4E-B31E-31C32831A504}" srcOrd="5" destOrd="0" presId="urn:microsoft.com/office/officeart/2005/8/layout/hProcess4"/>
    <dgm:cxn modelId="{3835DE35-3800-F343-BD0E-F7CB2405758E}" type="presParOf" srcId="{A88E4BEC-E3E1-7A47-8F0D-4E9A043F7A3F}" destId="{85BABCFF-DEBC-E548-91CD-3B8952718110}" srcOrd="6" destOrd="0" presId="urn:microsoft.com/office/officeart/2005/8/layout/hProcess4"/>
    <dgm:cxn modelId="{987B35A0-3B57-C543-8A26-72955F133D71}" type="presParOf" srcId="{85BABCFF-DEBC-E548-91CD-3B8952718110}" destId="{EA439E54-9D59-AC4A-8214-D756227D4F2A}" srcOrd="0" destOrd="0" presId="urn:microsoft.com/office/officeart/2005/8/layout/hProcess4"/>
    <dgm:cxn modelId="{6130018A-666D-D44A-A9BF-906362F78FEA}" type="presParOf" srcId="{85BABCFF-DEBC-E548-91CD-3B8952718110}" destId="{E1E1BC13-FC71-954D-A46E-211E173FDACF}" srcOrd="1" destOrd="0" presId="urn:microsoft.com/office/officeart/2005/8/layout/hProcess4"/>
    <dgm:cxn modelId="{6D2270B8-FB16-D04B-95B1-2B4D131E7726}" type="presParOf" srcId="{85BABCFF-DEBC-E548-91CD-3B8952718110}" destId="{F945C3D2-839E-724B-B409-98982F52C1F6}" srcOrd="2" destOrd="0" presId="urn:microsoft.com/office/officeart/2005/8/layout/hProcess4"/>
    <dgm:cxn modelId="{A65ADEEB-CC3A-AD4D-8603-6EDFD5530A00}" type="presParOf" srcId="{85BABCFF-DEBC-E548-91CD-3B8952718110}" destId="{2FCD161A-46FB-A047-ABDE-85957AB23A74}" srcOrd="3" destOrd="0" presId="urn:microsoft.com/office/officeart/2005/8/layout/hProcess4"/>
    <dgm:cxn modelId="{648E9F4F-E251-574F-8AB9-AFDCE85E38F4}" type="presParOf" srcId="{85BABCFF-DEBC-E548-91CD-3B8952718110}" destId="{895F1F65-BB13-4C40-8BB6-33B7764587B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8DB157-70D1-D946-9957-9D2E900191DB}"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37283412-E5DA-E04E-971A-85D005A3FF54}">
      <dgm:prSet custT="1"/>
      <dgm:spPr>
        <a:noFill/>
      </dgm:spPr>
      <dgm:t>
        <a:bodyPr/>
        <a:lstStyle/>
        <a:p>
          <a:pPr marL="282575" lvl="0" indent="-282575" algn="l" defTabSz="266700" rtl="0" fontAlgn="base">
            <a:lnSpc>
              <a:spcPct val="90000"/>
            </a:lnSpc>
            <a:spcBef>
              <a:spcPts val="1800"/>
            </a:spcBef>
            <a:spcAft>
              <a:spcPct val="35000"/>
            </a:spcAft>
            <a:buClr>
              <a:schemeClr val="accent1"/>
            </a:buClr>
            <a:buSzPct val="75000"/>
            <a:buFont typeface="Wingdings" pitchFamily="2" charset="2"/>
            <a:buNone/>
          </a:pPr>
          <a:r>
            <a:rPr lang="en-US" sz="2800" b="0" kern="1200" dirty="0">
              <a:solidFill>
                <a:schemeClr val="tx1">
                  <a:lumMod val="85000"/>
                  <a:lumOff val="15000"/>
                </a:schemeClr>
              </a:solidFill>
              <a:latin typeface="+mn-lt"/>
              <a:ea typeface="+mn-ea"/>
              <a:cs typeface="+mn-cs"/>
            </a:rPr>
            <a:t>   Most of the state information dealing with execution is maintained in thread-level data structures</a:t>
          </a:r>
        </a:p>
      </dgm:t>
    </dgm:pt>
    <dgm:pt modelId="{C192C523-29D6-9D4E-9940-FF2D0293B3DB}" type="parTrans" cxnId="{4608F162-6B43-F14B-9657-26B57B4AF3D5}">
      <dgm:prSet/>
      <dgm:spPr/>
      <dgm:t>
        <a:bodyPr/>
        <a:lstStyle/>
        <a:p>
          <a:endParaRPr lang="en-US"/>
        </a:p>
      </dgm:t>
    </dgm:pt>
    <dgm:pt modelId="{DEBF46A9-9CE1-064E-BE01-7F59B89792D8}" type="sibTrans" cxnId="{4608F162-6B43-F14B-9657-26B57B4AF3D5}">
      <dgm:prSet/>
      <dgm:spPr/>
      <dgm:t>
        <a:bodyPr/>
        <a:lstStyle/>
        <a:p>
          <a:endParaRPr lang="en-US"/>
        </a:p>
      </dgm:t>
    </dgm:pt>
    <dgm:pt modelId="{DAD9EDE4-4AC7-D04A-B636-BC58E09E9E52}" type="pres">
      <dgm:prSet presAssocID="{0B8DB157-70D1-D946-9957-9D2E900191DB}" presName="outerComposite" presStyleCnt="0">
        <dgm:presLayoutVars>
          <dgm:chMax val="5"/>
          <dgm:dir/>
          <dgm:resizeHandles val="exact"/>
        </dgm:presLayoutVars>
      </dgm:prSet>
      <dgm:spPr/>
    </dgm:pt>
    <dgm:pt modelId="{F9741F5B-6F22-5E49-B84B-FB6CF7538A0B}" type="pres">
      <dgm:prSet presAssocID="{0B8DB157-70D1-D946-9957-9D2E900191DB}" presName="dummyMaxCanvas" presStyleCnt="0">
        <dgm:presLayoutVars/>
      </dgm:prSet>
      <dgm:spPr/>
    </dgm:pt>
    <dgm:pt modelId="{0E668DFA-8A2E-204D-89CB-B704450A70C8}" type="pres">
      <dgm:prSet presAssocID="{0B8DB157-70D1-D946-9957-9D2E900191DB}" presName="OneNode_1" presStyleLbl="node1" presStyleIdx="0" presStyleCnt="1" custScaleX="94786" custScaleY="125725" custLinFactNeighborX="-1852" custLinFactNeighborY="-18625">
        <dgm:presLayoutVars>
          <dgm:bulletEnabled val="1"/>
        </dgm:presLayoutVars>
      </dgm:prSet>
      <dgm:spPr/>
    </dgm:pt>
  </dgm:ptLst>
  <dgm:cxnLst>
    <dgm:cxn modelId="{549AD310-6CDE-DA4A-8D95-94FB5FE4EB1F}" type="presOf" srcId="{37283412-E5DA-E04E-971A-85D005A3FF54}" destId="{0E668DFA-8A2E-204D-89CB-B704450A70C8}" srcOrd="0" destOrd="0" presId="urn:microsoft.com/office/officeart/2005/8/layout/vProcess5"/>
    <dgm:cxn modelId="{4608F162-6B43-F14B-9657-26B57B4AF3D5}" srcId="{0B8DB157-70D1-D946-9957-9D2E900191DB}" destId="{37283412-E5DA-E04E-971A-85D005A3FF54}" srcOrd="0" destOrd="0" parTransId="{C192C523-29D6-9D4E-9940-FF2D0293B3DB}" sibTransId="{DEBF46A9-9CE1-064E-BE01-7F59B89792D8}"/>
    <dgm:cxn modelId="{A81BB8B1-4A12-A442-AA55-64452AC37ECF}" type="presOf" srcId="{0B8DB157-70D1-D946-9957-9D2E900191DB}" destId="{DAD9EDE4-4AC7-D04A-B636-BC58E09E9E52}" srcOrd="0" destOrd="0" presId="urn:microsoft.com/office/officeart/2005/8/layout/vProcess5"/>
    <dgm:cxn modelId="{EA53087A-E8B5-CF4A-9975-EB7D97158C8C}" type="presParOf" srcId="{DAD9EDE4-4AC7-D04A-B636-BC58E09E9E52}" destId="{F9741F5B-6F22-5E49-B84B-FB6CF7538A0B}" srcOrd="0" destOrd="0" presId="urn:microsoft.com/office/officeart/2005/8/layout/vProcess5"/>
    <dgm:cxn modelId="{65C9181B-A08A-A442-BA31-0F2A20415A06}" type="presParOf" srcId="{DAD9EDE4-4AC7-D04A-B636-BC58E09E9E52}" destId="{0E668DFA-8A2E-204D-89CB-B704450A70C8}"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9159E0-43FE-E847-BD1F-013D39EEF7AD}" type="doc">
      <dgm:prSet loTypeId="urn:microsoft.com/office/officeart/2005/8/layout/arrow6" loCatId="relationship" qsTypeId="urn:microsoft.com/office/officeart/2005/8/quickstyle/simple4" qsCatId="simple" csTypeId="urn:microsoft.com/office/officeart/2005/8/colors/accent1_2" csCatId="accent1"/>
      <dgm:spPr/>
      <dgm:t>
        <a:bodyPr/>
        <a:lstStyle/>
        <a:p>
          <a:endParaRPr lang="en-US"/>
        </a:p>
      </dgm:t>
    </dgm:pt>
    <dgm:pt modelId="{6799D16A-35E0-6740-9B74-8F1C9729CE21}">
      <dgm:prSet/>
      <dgm:spPr/>
      <dgm:t>
        <a:bodyPr/>
        <a:lstStyle/>
        <a:p>
          <a:pPr rtl="0"/>
          <a:r>
            <a:rPr lang="en-US" dirty="0"/>
            <a:t>User Level Thread (ULT)</a:t>
          </a:r>
        </a:p>
      </dgm:t>
    </dgm:pt>
    <dgm:pt modelId="{FDD94F53-35CB-2242-8F4E-828BB85D3FAF}" type="parTrans" cxnId="{6AB236C5-4BDC-1E45-8B59-718C7F7B3667}">
      <dgm:prSet/>
      <dgm:spPr/>
      <dgm:t>
        <a:bodyPr/>
        <a:lstStyle/>
        <a:p>
          <a:endParaRPr lang="en-US"/>
        </a:p>
      </dgm:t>
    </dgm:pt>
    <dgm:pt modelId="{184FBB80-03CA-734D-8281-28A639685E55}" type="sibTrans" cxnId="{6AB236C5-4BDC-1E45-8B59-718C7F7B3667}">
      <dgm:prSet/>
      <dgm:spPr/>
      <dgm:t>
        <a:bodyPr/>
        <a:lstStyle/>
        <a:p>
          <a:endParaRPr lang="en-US"/>
        </a:p>
      </dgm:t>
    </dgm:pt>
    <dgm:pt modelId="{C803ADBF-8CE0-C844-8CEF-99760ABDF659}">
      <dgm:prSet/>
      <dgm:spPr/>
      <dgm:t>
        <a:bodyPr/>
        <a:lstStyle/>
        <a:p>
          <a:pPr rtl="0"/>
          <a:endParaRPr lang="en-NZ" dirty="0"/>
        </a:p>
      </dgm:t>
    </dgm:pt>
    <dgm:pt modelId="{66974104-EED0-1346-B9EA-2004DB459F12}" type="parTrans" cxnId="{6417AEE5-8F4B-4641-99FA-8F439BE8AD4E}">
      <dgm:prSet/>
      <dgm:spPr/>
      <dgm:t>
        <a:bodyPr/>
        <a:lstStyle/>
        <a:p>
          <a:endParaRPr lang="en-US"/>
        </a:p>
      </dgm:t>
    </dgm:pt>
    <dgm:pt modelId="{D9EE15B6-445A-8C46-A10D-7C487F0E2F37}" type="sibTrans" cxnId="{6417AEE5-8F4B-4641-99FA-8F439BE8AD4E}">
      <dgm:prSet/>
      <dgm:spPr/>
      <dgm:t>
        <a:bodyPr/>
        <a:lstStyle/>
        <a:p>
          <a:endParaRPr lang="en-US"/>
        </a:p>
      </dgm:t>
    </dgm:pt>
    <dgm:pt modelId="{DC411167-CC55-CB42-BD03-7807F64D5679}">
      <dgm:prSet/>
      <dgm:spPr/>
      <dgm:t>
        <a:bodyPr/>
        <a:lstStyle/>
        <a:p>
          <a:pPr rtl="0"/>
          <a:r>
            <a:rPr lang="en-NZ" dirty="0"/>
            <a:t>Kernel level Thread (KLT) </a:t>
          </a:r>
        </a:p>
      </dgm:t>
    </dgm:pt>
    <dgm:pt modelId="{98E173CB-7F0A-B344-AD55-CDD680A68ED8}" type="parTrans" cxnId="{2366C24F-60CA-F941-9291-5FE1DC720459}">
      <dgm:prSet/>
      <dgm:spPr/>
      <dgm:t>
        <a:bodyPr/>
        <a:lstStyle/>
        <a:p>
          <a:endParaRPr lang="en-US"/>
        </a:p>
      </dgm:t>
    </dgm:pt>
    <dgm:pt modelId="{3060C359-71F5-1C41-96AA-761973EDE44E}" type="sibTrans" cxnId="{2366C24F-60CA-F941-9291-5FE1DC720459}">
      <dgm:prSet/>
      <dgm:spPr/>
      <dgm:t>
        <a:bodyPr/>
        <a:lstStyle/>
        <a:p>
          <a:endParaRPr lang="en-US"/>
        </a:p>
      </dgm:t>
    </dgm:pt>
    <dgm:pt modelId="{179BE68D-A4BF-DB4D-8129-B93AAA7C285F}" type="pres">
      <dgm:prSet presAssocID="{309159E0-43FE-E847-BD1F-013D39EEF7AD}" presName="compositeShape" presStyleCnt="0">
        <dgm:presLayoutVars>
          <dgm:chMax val="2"/>
          <dgm:dir/>
          <dgm:resizeHandles val="exact"/>
        </dgm:presLayoutVars>
      </dgm:prSet>
      <dgm:spPr/>
    </dgm:pt>
    <dgm:pt modelId="{7BE085AC-6150-B14A-A83D-67F237B285BA}" type="pres">
      <dgm:prSet presAssocID="{309159E0-43FE-E847-BD1F-013D39EEF7AD}" presName="ribbon" presStyleLbl="node1" presStyleIdx="0" presStyleCnt="1"/>
      <dgm:spPr/>
    </dgm:pt>
    <dgm:pt modelId="{14344616-8A66-5441-84C7-1DA3555BB89A}" type="pres">
      <dgm:prSet presAssocID="{309159E0-43FE-E847-BD1F-013D39EEF7AD}" presName="leftArrowText" presStyleLbl="node1" presStyleIdx="0" presStyleCnt="1">
        <dgm:presLayoutVars>
          <dgm:chMax val="0"/>
          <dgm:bulletEnabled val="1"/>
        </dgm:presLayoutVars>
      </dgm:prSet>
      <dgm:spPr/>
    </dgm:pt>
    <dgm:pt modelId="{E8D499D1-31A4-DF4A-800E-FEE8DE3CF070}" type="pres">
      <dgm:prSet presAssocID="{309159E0-43FE-E847-BD1F-013D39EEF7AD}" presName="rightArrowText" presStyleLbl="node1" presStyleIdx="0" presStyleCnt="1">
        <dgm:presLayoutVars>
          <dgm:chMax val="0"/>
          <dgm:bulletEnabled val="1"/>
        </dgm:presLayoutVars>
      </dgm:prSet>
      <dgm:spPr/>
    </dgm:pt>
  </dgm:ptLst>
  <dgm:cxnLst>
    <dgm:cxn modelId="{2484921E-8A27-1A4B-A15D-4AAF8EA5B535}" type="presOf" srcId="{C803ADBF-8CE0-C844-8CEF-99760ABDF659}" destId="{14344616-8A66-5441-84C7-1DA3555BB89A}" srcOrd="0" destOrd="1" presId="urn:microsoft.com/office/officeart/2005/8/layout/arrow6"/>
    <dgm:cxn modelId="{AE4B9C48-3A05-2F44-A2BE-C5567B9C8A3A}" type="presOf" srcId="{6799D16A-35E0-6740-9B74-8F1C9729CE21}" destId="{14344616-8A66-5441-84C7-1DA3555BB89A}" srcOrd="0" destOrd="0" presId="urn:microsoft.com/office/officeart/2005/8/layout/arrow6"/>
    <dgm:cxn modelId="{2366C24F-60CA-F941-9291-5FE1DC720459}" srcId="{309159E0-43FE-E847-BD1F-013D39EEF7AD}" destId="{DC411167-CC55-CB42-BD03-7807F64D5679}" srcOrd="1" destOrd="0" parTransId="{98E173CB-7F0A-B344-AD55-CDD680A68ED8}" sibTransId="{3060C359-71F5-1C41-96AA-761973EDE44E}"/>
    <dgm:cxn modelId="{5F39187C-45DA-BF45-8DBB-2BE4B64DCEB8}" type="presOf" srcId="{309159E0-43FE-E847-BD1F-013D39EEF7AD}" destId="{179BE68D-A4BF-DB4D-8129-B93AAA7C285F}" srcOrd="0" destOrd="0" presId="urn:microsoft.com/office/officeart/2005/8/layout/arrow6"/>
    <dgm:cxn modelId="{94F7CEB7-5EF8-5C49-A05A-1A72C7B540C8}" type="presOf" srcId="{DC411167-CC55-CB42-BD03-7807F64D5679}" destId="{E8D499D1-31A4-DF4A-800E-FEE8DE3CF070}" srcOrd="0" destOrd="0" presId="urn:microsoft.com/office/officeart/2005/8/layout/arrow6"/>
    <dgm:cxn modelId="{6AB236C5-4BDC-1E45-8B59-718C7F7B3667}" srcId="{309159E0-43FE-E847-BD1F-013D39EEF7AD}" destId="{6799D16A-35E0-6740-9B74-8F1C9729CE21}" srcOrd="0" destOrd="0" parTransId="{FDD94F53-35CB-2242-8F4E-828BB85D3FAF}" sibTransId="{184FBB80-03CA-734D-8281-28A639685E55}"/>
    <dgm:cxn modelId="{6417AEE5-8F4B-4641-99FA-8F439BE8AD4E}" srcId="{6799D16A-35E0-6740-9B74-8F1C9729CE21}" destId="{C803ADBF-8CE0-C844-8CEF-99760ABDF659}" srcOrd="0" destOrd="0" parTransId="{66974104-EED0-1346-B9EA-2004DB459F12}" sibTransId="{D9EE15B6-445A-8C46-A10D-7C487F0E2F37}"/>
    <dgm:cxn modelId="{A49971C1-FDF8-5540-B3FB-1EEF31070A2C}" type="presParOf" srcId="{179BE68D-A4BF-DB4D-8129-B93AAA7C285F}" destId="{7BE085AC-6150-B14A-A83D-67F237B285BA}" srcOrd="0" destOrd="0" presId="urn:microsoft.com/office/officeart/2005/8/layout/arrow6"/>
    <dgm:cxn modelId="{B9126B3E-6491-754B-A7BB-5826BDB47042}" type="presParOf" srcId="{179BE68D-A4BF-DB4D-8129-B93AAA7C285F}" destId="{14344616-8A66-5441-84C7-1DA3555BB89A}" srcOrd="1" destOrd="0" presId="urn:microsoft.com/office/officeart/2005/8/layout/arrow6"/>
    <dgm:cxn modelId="{6899E1F8-AE76-7843-ACA6-9E901FA2858B}" type="presParOf" srcId="{179BE68D-A4BF-DB4D-8129-B93AAA7C285F}" destId="{E8D499D1-31A4-DF4A-800E-FEE8DE3CF070}"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2D2D33-BB61-8241-A197-5D26C46A14BC}" type="doc">
      <dgm:prSet loTypeId="urn:microsoft.com/office/officeart/2005/8/layout/arrow2" loCatId="process" qsTypeId="urn:microsoft.com/office/officeart/2005/8/quickstyle/simple4" qsCatId="simple" csTypeId="urn:microsoft.com/office/officeart/2005/8/colors/accent1_2" csCatId="accent1" phldr="1"/>
      <dgm:spPr/>
      <dgm:t>
        <a:bodyPr/>
        <a:lstStyle/>
        <a:p>
          <a:endParaRPr lang="en-US"/>
        </a:p>
      </dgm:t>
    </dgm:pt>
    <dgm:pt modelId="{7F122F77-B3B0-0B42-97EC-FC618BD3A352}">
      <dgm:prSet custT="1"/>
      <dgm:spPr/>
      <dgm:t>
        <a:bodyPr/>
        <a:lstStyle/>
        <a:p>
          <a:pPr rtl="0"/>
          <a:r>
            <a:rPr lang="en-US" sz="1900" b="0" dirty="0"/>
            <a:t>Thread switching does not require kernel mode privileges</a:t>
          </a:r>
        </a:p>
      </dgm:t>
    </dgm:pt>
    <dgm:pt modelId="{031850AE-5C94-9243-9FF7-5560C1533A05}" type="parTrans" cxnId="{A892F406-AFDF-4041-88E4-5BB40484A68C}">
      <dgm:prSet/>
      <dgm:spPr/>
      <dgm:t>
        <a:bodyPr/>
        <a:lstStyle/>
        <a:p>
          <a:endParaRPr lang="en-US"/>
        </a:p>
      </dgm:t>
    </dgm:pt>
    <dgm:pt modelId="{C374204F-E9ED-E44E-AEDF-0338168C79AA}" type="sibTrans" cxnId="{A892F406-AFDF-4041-88E4-5BB40484A68C}">
      <dgm:prSet/>
      <dgm:spPr/>
      <dgm:t>
        <a:bodyPr/>
        <a:lstStyle/>
        <a:p>
          <a:endParaRPr lang="en-US"/>
        </a:p>
      </dgm:t>
    </dgm:pt>
    <dgm:pt modelId="{29134C3A-9B00-4549-BB8B-B66432C1096F}">
      <dgm:prSet custT="1"/>
      <dgm:spPr/>
      <dgm:t>
        <a:bodyPr/>
        <a:lstStyle/>
        <a:p>
          <a:pPr rtl="0"/>
          <a:r>
            <a:rPr lang="en-US" sz="1900" b="0" dirty="0"/>
            <a:t>Scheduling can be application specific</a:t>
          </a:r>
        </a:p>
      </dgm:t>
    </dgm:pt>
    <dgm:pt modelId="{625EA1CE-AD9C-DE4E-AEF7-229DE929EEA9}" type="parTrans" cxnId="{B2DA335C-CDB5-4B41-8B71-C0A42FD923D2}">
      <dgm:prSet/>
      <dgm:spPr/>
      <dgm:t>
        <a:bodyPr/>
        <a:lstStyle/>
        <a:p>
          <a:endParaRPr lang="en-US"/>
        </a:p>
      </dgm:t>
    </dgm:pt>
    <dgm:pt modelId="{ABFEF0E3-C81A-F749-818C-BA04D29119D3}" type="sibTrans" cxnId="{B2DA335C-CDB5-4B41-8B71-C0A42FD923D2}">
      <dgm:prSet/>
      <dgm:spPr/>
      <dgm:t>
        <a:bodyPr/>
        <a:lstStyle/>
        <a:p>
          <a:endParaRPr lang="en-US"/>
        </a:p>
      </dgm:t>
    </dgm:pt>
    <dgm:pt modelId="{931538E1-ED54-6F49-A1F9-7381F4898C01}">
      <dgm:prSet custT="1"/>
      <dgm:spPr/>
      <dgm:t>
        <a:bodyPr/>
        <a:lstStyle/>
        <a:p>
          <a:pPr rtl="0"/>
          <a:r>
            <a:rPr lang="en-US" sz="1900" b="0" dirty="0"/>
            <a:t>ULTs can run on any OS</a:t>
          </a:r>
        </a:p>
      </dgm:t>
    </dgm:pt>
    <dgm:pt modelId="{50F4AEAD-4AC6-9B4C-980F-551E2057EB91}" type="parTrans" cxnId="{7A27E4A7-F91C-304B-825F-17F5A44F0437}">
      <dgm:prSet/>
      <dgm:spPr/>
      <dgm:t>
        <a:bodyPr/>
        <a:lstStyle/>
        <a:p>
          <a:endParaRPr lang="en-US"/>
        </a:p>
      </dgm:t>
    </dgm:pt>
    <dgm:pt modelId="{D8471B37-87A9-AE43-A95F-FBFDE1EE108D}" type="sibTrans" cxnId="{7A27E4A7-F91C-304B-825F-17F5A44F0437}">
      <dgm:prSet/>
      <dgm:spPr/>
      <dgm:t>
        <a:bodyPr/>
        <a:lstStyle/>
        <a:p>
          <a:endParaRPr lang="en-US"/>
        </a:p>
      </dgm:t>
    </dgm:pt>
    <dgm:pt modelId="{06822A1B-AD09-F74E-A827-5C7ED814A0BC}" type="pres">
      <dgm:prSet presAssocID="{5D2D2D33-BB61-8241-A197-5D26C46A14BC}" presName="arrowDiagram" presStyleCnt="0">
        <dgm:presLayoutVars>
          <dgm:chMax val="5"/>
          <dgm:dir/>
          <dgm:resizeHandles val="exact"/>
        </dgm:presLayoutVars>
      </dgm:prSet>
      <dgm:spPr/>
    </dgm:pt>
    <dgm:pt modelId="{45521A5A-8BF5-6D4F-8820-9F7A7D2AACC9}" type="pres">
      <dgm:prSet presAssocID="{5D2D2D33-BB61-8241-A197-5D26C46A14BC}" presName="arrow" presStyleLbl="bgShp" presStyleIdx="0" presStyleCnt="1" custScaleY="96800" custLinFactNeighborX="-7000" custLinFactNeighborY="-3600"/>
      <dgm:spPr>
        <a:solidFill>
          <a:schemeClr val="accent6">
            <a:lumMod val="75000"/>
          </a:schemeClr>
        </a:solidFill>
      </dgm:spPr>
    </dgm:pt>
    <dgm:pt modelId="{4F4A8D4C-6494-6A46-B0AE-43C2851407F8}" type="pres">
      <dgm:prSet presAssocID="{5D2D2D33-BB61-8241-A197-5D26C46A14BC}" presName="arrowDiagram3" presStyleCnt="0"/>
      <dgm:spPr/>
    </dgm:pt>
    <dgm:pt modelId="{93EAFCAC-773B-E94E-854B-E2F2A383AFC6}" type="pres">
      <dgm:prSet presAssocID="{7F122F77-B3B0-0B42-97EC-FC618BD3A352}" presName="bullet3a" presStyleLbl="node1" presStyleIdx="0" presStyleCnt="3" custLinFactY="-30288" custLinFactNeighborX="50000" custLinFactNeighborY="-100000"/>
      <dgm:spPr>
        <a:blipFill rotWithShape="0">
          <a:blip xmlns:r="http://schemas.openxmlformats.org/officeDocument/2006/relationships" r:embed="rId1"/>
          <a:tile tx="0" ty="0" sx="100000" sy="100000" flip="none" algn="tl"/>
        </a:blipFill>
      </dgm:spPr>
    </dgm:pt>
    <dgm:pt modelId="{E4D42CE9-ECF2-5744-AA05-BF91A11852C6}" type="pres">
      <dgm:prSet presAssocID="{7F122F77-B3B0-0B42-97EC-FC618BD3A352}" presName="textBox3a" presStyleLbl="revTx" presStyleIdx="0" presStyleCnt="3" custScaleX="168672" custScaleY="55018" custLinFactNeighborX="30044" custLinFactNeighborY="-20761">
        <dgm:presLayoutVars>
          <dgm:bulletEnabled val="1"/>
        </dgm:presLayoutVars>
      </dgm:prSet>
      <dgm:spPr/>
    </dgm:pt>
    <dgm:pt modelId="{1036C2CF-90BA-A94C-AD44-42882AF2DD37}" type="pres">
      <dgm:prSet presAssocID="{29134C3A-9B00-4549-BB8B-B66432C1096F}" presName="bullet3b" presStyleLbl="node1" presStyleIdx="1" presStyleCnt="3" custLinFactNeighborX="28723" custLinFactNeighborY="-51064"/>
      <dgm:spPr>
        <a:blipFill rotWithShape="0">
          <a:blip xmlns:r="http://schemas.openxmlformats.org/officeDocument/2006/relationships" r:embed="rId1"/>
          <a:tile tx="0" ty="0" sx="100000" sy="100000" flip="none" algn="tl"/>
        </a:blipFill>
      </dgm:spPr>
    </dgm:pt>
    <dgm:pt modelId="{A85E126F-226F-CC4E-84E7-84C919015917}" type="pres">
      <dgm:prSet presAssocID="{29134C3A-9B00-4549-BB8B-B66432C1096F}" presName="textBox3b" presStyleLbl="revTx" presStyleIdx="1" presStyleCnt="3" custScaleX="141667" custScaleY="29412" custLinFactNeighborX="8334" custLinFactNeighborY="-25735">
        <dgm:presLayoutVars>
          <dgm:bulletEnabled val="1"/>
        </dgm:presLayoutVars>
      </dgm:prSet>
      <dgm:spPr/>
    </dgm:pt>
    <dgm:pt modelId="{54DF5CF8-7AEE-2A40-9C1E-D941B6A8084B}" type="pres">
      <dgm:prSet presAssocID="{931538E1-ED54-6F49-A1F9-7381F4898C01}" presName="bullet3c" presStyleLbl="node1" presStyleIdx="2" presStyleCnt="3" custLinFactX="34615" custLinFactNeighborX="100000" custLinFactNeighborY="-62500"/>
      <dgm:spPr>
        <a:blipFill rotWithShape="0">
          <a:blip xmlns:r="http://schemas.openxmlformats.org/officeDocument/2006/relationships" r:embed="rId1"/>
          <a:tile tx="0" ty="0" sx="100000" sy="100000" flip="none" algn="tl"/>
        </a:blipFill>
      </dgm:spPr>
    </dgm:pt>
    <dgm:pt modelId="{FBB2E895-1B5B-4449-B16F-AEA0D14C0847}" type="pres">
      <dgm:prSet presAssocID="{931538E1-ED54-6F49-A1F9-7381F4898C01}" presName="textBox3c" presStyleLbl="revTx" presStyleIdx="2" presStyleCnt="3" custFlipVert="0" custScaleX="66664" custScaleY="41294" custLinFactNeighborX="-2085" custLinFactNeighborY="-11655">
        <dgm:presLayoutVars>
          <dgm:bulletEnabled val="1"/>
        </dgm:presLayoutVars>
      </dgm:prSet>
      <dgm:spPr/>
    </dgm:pt>
  </dgm:ptLst>
  <dgm:cxnLst>
    <dgm:cxn modelId="{A892F406-AFDF-4041-88E4-5BB40484A68C}" srcId="{5D2D2D33-BB61-8241-A197-5D26C46A14BC}" destId="{7F122F77-B3B0-0B42-97EC-FC618BD3A352}" srcOrd="0" destOrd="0" parTransId="{031850AE-5C94-9243-9FF7-5560C1533A05}" sibTransId="{C374204F-E9ED-E44E-AEDF-0338168C79AA}"/>
    <dgm:cxn modelId="{C77A5842-2391-2C4E-9FD5-7121E94354FA}" type="presOf" srcId="{5D2D2D33-BB61-8241-A197-5D26C46A14BC}" destId="{06822A1B-AD09-F74E-A827-5C7ED814A0BC}" srcOrd="0" destOrd="0" presId="urn:microsoft.com/office/officeart/2005/8/layout/arrow2"/>
    <dgm:cxn modelId="{B2DA335C-CDB5-4B41-8B71-C0A42FD923D2}" srcId="{5D2D2D33-BB61-8241-A197-5D26C46A14BC}" destId="{29134C3A-9B00-4549-BB8B-B66432C1096F}" srcOrd="1" destOrd="0" parTransId="{625EA1CE-AD9C-DE4E-AEF7-229DE929EEA9}" sibTransId="{ABFEF0E3-C81A-F749-818C-BA04D29119D3}"/>
    <dgm:cxn modelId="{20FCC66D-5A8B-8A4D-BEF6-C5C9C95E8B8F}" type="presOf" srcId="{7F122F77-B3B0-0B42-97EC-FC618BD3A352}" destId="{E4D42CE9-ECF2-5744-AA05-BF91A11852C6}" srcOrd="0" destOrd="0" presId="urn:microsoft.com/office/officeart/2005/8/layout/arrow2"/>
    <dgm:cxn modelId="{1BE9707C-FCA0-284F-9555-F9C68DE75E45}" type="presOf" srcId="{931538E1-ED54-6F49-A1F9-7381F4898C01}" destId="{FBB2E895-1B5B-4449-B16F-AEA0D14C0847}" srcOrd="0" destOrd="0" presId="urn:microsoft.com/office/officeart/2005/8/layout/arrow2"/>
    <dgm:cxn modelId="{1F9FB68E-0B6B-524A-A5FE-67DAB2C3758B}" type="presOf" srcId="{29134C3A-9B00-4549-BB8B-B66432C1096F}" destId="{A85E126F-226F-CC4E-84E7-84C919015917}" srcOrd="0" destOrd="0" presId="urn:microsoft.com/office/officeart/2005/8/layout/arrow2"/>
    <dgm:cxn modelId="{7A27E4A7-F91C-304B-825F-17F5A44F0437}" srcId="{5D2D2D33-BB61-8241-A197-5D26C46A14BC}" destId="{931538E1-ED54-6F49-A1F9-7381F4898C01}" srcOrd="2" destOrd="0" parTransId="{50F4AEAD-4AC6-9B4C-980F-551E2057EB91}" sibTransId="{D8471B37-87A9-AE43-A95F-FBFDE1EE108D}"/>
    <dgm:cxn modelId="{82730D2F-44EF-7949-9A84-7EBBE0DE1844}" type="presParOf" srcId="{06822A1B-AD09-F74E-A827-5C7ED814A0BC}" destId="{45521A5A-8BF5-6D4F-8820-9F7A7D2AACC9}" srcOrd="0" destOrd="0" presId="urn:microsoft.com/office/officeart/2005/8/layout/arrow2"/>
    <dgm:cxn modelId="{BE725748-B37E-5B4F-913C-F332F637739E}" type="presParOf" srcId="{06822A1B-AD09-F74E-A827-5C7ED814A0BC}" destId="{4F4A8D4C-6494-6A46-B0AE-43C2851407F8}" srcOrd="1" destOrd="0" presId="urn:microsoft.com/office/officeart/2005/8/layout/arrow2"/>
    <dgm:cxn modelId="{5BFB1335-8E3C-D340-8A8F-0E71306E12E6}" type="presParOf" srcId="{4F4A8D4C-6494-6A46-B0AE-43C2851407F8}" destId="{93EAFCAC-773B-E94E-854B-E2F2A383AFC6}" srcOrd="0" destOrd="0" presId="urn:microsoft.com/office/officeart/2005/8/layout/arrow2"/>
    <dgm:cxn modelId="{556A88B8-0FAC-0E41-BC81-C0A144D3819B}" type="presParOf" srcId="{4F4A8D4C-6494-6A46-B0AE-43C2851407F8}" destId="{E4D42CE9-ECF2-5744-AA05-BF91A11852C6}" srcOrd="1" destOrd="0" presId="urn:microsoft.com/office/officeart/2005/8/layout/arrow2"/>
    <dgm:cxn modelId="{BA79B451-49A5-D348-81BC-36EB57C9F62B}" type="presParOf" srcId="{4F4A8D4C-6494-6A46-B0AE-43C2851407F8}" destId="{1036C2CF-90BA-A94C-AD44-42882AF2DD37}" srcOrd="2" destOrd="0" presId="urn:microsoft.com/office/officeart/2005/8/layout/arrow2"/>
    <dgm:cxn modelId="{7BA7F7B6-8929-CB42-B640-45D781DEC6FA}" type="presParOf" srcId="{4F4A8D4C-6494-6A46-B0AE-43C2851407F8}" destId="{A85E126F-226F-CC4E-84E7-84C919015917}" srcOrd="3" destOrd="0" presId="urn:microsoft.com/office/officeart/2005/8/layout/arrow2"/>
    <dgm:cxn modelId="{A1EBC42C-E888-0544-8190-3736F046239C}" type="presParOf" srcId="{4F4A8D4C-6494-6A46-B0AE-43C2851407F8}" destId="{54DF5CF8-7AEE-2A40-9C1E-D941B6A8084B}" srcOrd="4" destOrd="0" presId="urn:microsoft.com/office/officeart/2005/8/layout/arrow2"/>
    <dgm:cxn modelId="{D2FC0263-4B49-A94D-8F2A-C135AF34AAEE}" type="presParOf" srcId="{4F4A8D4C-6494-6A46-B0AE-43C2851407F8}" destId="{FBB2E895-1B5B-4449-B16F-AEA0D14C0847}"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499258-9C88-764C-849A-F097FAE1347C}"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ADAB1287-3588-6C43-B8AB-2C5C385437BB}">
      <dgm:prSet custT="1"/>
      <dgm:spPr>
        <a:solidFill>
          <a:schemeClr val="accent1">
            <a:lumMod val="75000"/>
          </a:schemeClr>
        </a:solidFill>
      </dgm:spPr>
      <dgm:t>
        <a:bodyPr/>
        <a:lstStyle/>
        <a:p>
          <a:pPr rtl="0"/>
          <a:r>
            <a:rPr lang="en-US" sz="2200" dirty="0"/>
            <a:t>Jacketing</a:t>
          </a:r>
        </a:p>
      </dgm:t>
    </dgm:pt>
    <dgm:pt modelId="{A6380617-1639-C148-ADCD-247CD6883FA5}" type="parTrans" cxnId="{2BF47C9E-593D-E442-9CFD-42D4002E1558}">
      <dgm:prSet/>
      <dgm:spPr/>
      <dgm:t>
        <a:bodyPr/>
        <a:lstStyle/>
        <a:p>
          <a:endParaRPr lang="en-US"/>
        </a:p>
      </dgm:t>
    </dgm:pt>
    <dgm:pt modelId="{4BD13EC5-5940-6F4B-90D2-52502FCC94C9}" type="sibTrans" cxnId="{2BF47C9E-593D-E442-9CFD-42D4002E1558}">
      <dgm:prSet/>
      <dgm:spPr>
        <a:solidFill>
          <a:schemeClr val="accent6">
            <a:lumMod val="75000"/>
            <a:alpha val="90000"/>
          </a:schemeClr>
        </a:solidFill>
      </dgm:spPr>
      <dgm:t>
        <a:bodyPr/>
        <a:lstStyle/>
        <a:p>
          <a:endParaRPr lang="en-US" dirty="0"/>
        </a:p>
      </dgm:t>
    </dgm:pt>
    <dgm:pt modelId="{C2BD9EFC-99C7-2E44-BBC2-D460C2E00173}">
      <dgm:prSet custT="1"/>
      <dgm:spPr>
        <a:solidFill>
          <a:schemeClr val="accent1">
            <a:lumMod val="75000"/>
          </a:schemeClr>
        </a:solidFill>
      </dgm:spPr>
      <dgm:t>
        <a:bodyPr/>
        <a:lstStyle/>
        <a:p>
          <a:pPr rtl="0"/>
          <a:r>
            <a:rPr lang="en-US" sz="2200" dirty="0"/>
            <a:t>converts a blocking system call into a non-blocking system call</a:t>
          </a:r>
        </a:p>
      </dgm:t>
    </dgm:pt>
    <dgm:pt modelId="{3A2E73C9-083C-4244-BFC4-1B45924EF68A}" type="parTrans" cxnId="{0EB1CA93-8C88-1544-BCD9-37E13D1A125E}">
      <dgm:prSet/>
      <dgm:spPr/>
      <dgm:t>
        <a:bodyPr/>
        <a:lstStyle/>
        <a:p>
          <a:endParaRPr lang="en-US"/>
        </a:p>
      </dgm:t>
    </dgm:pt>
    <dgm:pt modelId="{E3727B35-55DE-0A46-BAC6-CFF9D77D9AD8}" type="sibTrans" cxnId="{0EB1CA93-8C88-1544-BCD9-37E13D1A125E}">
      <dgm:prSet/>
      <dgm:spPr/>
      <dgm:t>
        <a:bodyPr/>
        <a:lstStyle/>
        <a:p>
          <a:endParaRPr lang="en-US"/>
        </a:p>
      </dgm:t>
    </dgm:pt>
    <dgm:pt modelId="{BE75259B-7A2F-CE4D-8266-703E1E137D07}">
      <dgm:prSet/>
      <dgm:spPr>
        <a:solidFill>
          <a:schemeClr val="accent1">
            <a:lumMod val="75000"/>
          </a:schemeClr>
        </a:solidFill>
      </dgm:spPr>
      <dgm:t>
        <a:bodyPr/>
        <a:lstStyle/>
        <a:p>
          <a:pPr rtl="0"/>
          <a:r>
            <a:rPr lang="en-US" dirty="0"/>
            <a:t>Writing an application as multiple processes rather than multiple threads</a:t>
          </a:r>
        </a:p>
      </dgm:t>
    </dgm:pt>
    <dgm:pt modelId="{B3F41D15-37CD-6B45-9640-E17DEF7AA7B2}" type="parTrans" cxnId="{BFCC0CF6-C55F-DF48-96E7-D06F2DC7BEC4}">
      <dgm:prSet/>
      <dgm:spPr/>
      <dgm:t>
        <a:bodyPr/>
        <a:lstStyle/>
        <a:p>
          <a:endParaRPr lang="en-US"/>
        </a:p>
      </dgm:t>
    </dgm:pt>
    <dgm:pt modelId="{9497A349-DED3-EF4E-993D-4DEBB682B126}" type="sibTrans" cxnId="{BFCC0CF6-C55F-DF48-96E7-D06F2DC7BEC4}">
      <dgm:prSet/>
      <dgm:spPr/>
      <dgm:t>
        <a:bodyPr/>
        <a:lstStyle/>
        <a:p>
          <a:endParaRPr lang="en-US"/>
        </a:p>
      </dgm:t>
    </dgm:pt>
    <dgm:pt modelId="{14D59842-93C7-D24A-B018-720787BF8051}" type="pres">
      <dgm:prSet presAssocID="{AD499258-9C88-764C-849A-F097FAE1347C}" presName="outerComposite" presStyleCnt="0">
        <dgm:presLayoutVars>
          <dgm:chMax val="5"/>
          <dgm:dir/>
          <dgm:resizeHandles val="exact"/>
        </dgm:presLayoutVars>
      </dgm:prSet>
      <dgm:spPr/>
    </dgm:pt>
    <dgm:pt modelId="{9A586BBB-850C-7647-B0BB-7C8D53187BD8}" type="pres">
      <dgm:prSet presAssocID="{AD499258-9C88-764C-849A-F097FAE1347C}" presName="dummyMaxCanvas" presStyleCnt="0">
        <dgm:presLayoutVars/>
      </dgm:prSet>
      <dgm:spPr/>
    </dgm:pt>
    <dgm:pt modelId="{01078792-7B28-FF43-A32C-003396C6EF4C}" type="pres">
      <dgm:prSet presAssocID="{AD499258-9C88-764C-849A-F097FAE1347C}" presName="TwoNodes_1" presStyleLbl="node1" presStyleIdx="0" presStyleCnt="2" custScaleX="83957" custScaleY="83838">
        <dgm:presLayoutVars>
          <dgm:bulletEnabled val="1"/>
        </dgm:presLayoutVars>
      </dgm:prSet>
      <dgm:spPr/>
    </dgm:pt>
    <dgm:pt modelId="{C478A6ED-69A6-584A-A2DA-3955A2E0623F}" type="pres">
      <dgm:prSet presAssocID="{AD499258-9C88-764C-849A-F097FAE1347C}" presName="TwoNodes_2" presStyleLbl="node1" presStyleIdx="1" presStyleCnt="2" custScaleX="67914" custScaleY="91919">
        <dgm:presLayoutVars>
          <dgm:bulletEnabled val="1"/>
        </dgm:presLayoutVars>
      </dgm:prSet>
      <dgm:spPr/>
    </dgm:pt>
    <dgm:pt modelId="{468D6BA6-6676-084C-80C4-3CF75C066D1F}" type="pres">
      <dgm:prSet presAssocID="{AD499258-9C88-764C-849A-F097FAE1347C}" presName="TwoConn_1-2" presStyleLbl="fgAccFollowNode1" presStyleIdx="0" presStyleCnt="1" custScaleX="86480" custLinFactNeighborX="-46076" custLinFactNeighborY="3380">
        <dgm:presLayoutVars>
          <dgm:bulletEnabled val="1"/>
        </dgm:presLayoutVars>
      </dgm:prSet>
      <dgm:spPr/>
    </dgm:pt>
    <dgm:pt modelId="{A357A542-83EF-7540-86A4-DE36440B3A9E}" type="pres">
      <dgm:prSet presAssocID="{AD499258-9C88-764C-849A-F097FAE1347C}" presName="TwoNodes_1_text" presStyleLbl="node1" presStyleIdx="1" presStyleCnt="2">
        <dgm:presLayoutVars>
          <dgm:bulletEnabled val="1"/>
        </dgm:presLayoutVars>
      </dgm:prSet>
      <dgm:spPr/>
    </dgm:pt>
    <dgm:pt modelId="{126A3EE7-4874-EE45-9D5A-A2BDDEF93BD5}" type="pres">
      <dgm:prSet presAssocID="{AD499258-9C88-764C-849A-F097FAE1347C}" presName="TwoNodes_2_text" presStyleLbl="node1" presStyleIdx="1" presStyleCnt="2">
        <dgm:presLayoutVars>
          <dgm:bulletEnabled val="1"/>
        </dgm:presLayoutVars>
      </dgm:prSet>
      <dgm:spPr/>
    </dgm:pt>
  </dgm:ptLst>
  <dgm:cxnLst>
    <dgm:cxn modelId="{F843A118-77AE-704D-A266-919463BBCDFB}" type="presOf" srcId="{4BD13EC5-5940-6F4B-90D2-52502FCC94C9}" destId="{468D6BA6-6676-084C-80C4-3CF75C066D1F}" srcOrd="0" destOrd="0" presId="urn:microsoft.com/office/officeart/2005/8/layout/vProcess5"/>
    <dgm:cxn modelId="{889F1B29-678A-C24B-80EB-A940F74F8399}" type="presOf" srcId="{BE75259B-7A2F-CE4D-8266-703E1E137D07}" destId="{C478A6ED-69A6-584A-A2DA-3955A2E0623F}" srcOrd="0" destOrd="0" presId="urn:microsoft.com/office/officeart/2005/8/layout/vProcess5"/>
    <dgm:cxn modelId="{73A1FC2F-4E93-C14D-B8AC-C818BB3D55BE}" type="presOf" srcId="{C2BD9EFC-99C7-2E44-BBC2-D460C2E00173}" destId="{01078792-7B28-FF43-A32C-003396C6EF4C}" srcOrd="0" destOrd="1" presId="urn:microsoft.com/office/officeart/2005/8/layout/vProcess5"/>
    <dgm:cxn modelId="{350B3590-5EE1-AE46-8B86-E1980CC50CB8}" type="presOf" srcId="{AD499258-9C88-764C-849A-F097FAE1347C}" destId="{14D59842-93C7-D24A-B018-720787BF8051}" srcOrd="0" destOrd="0" presId="urn:microsoft.com/office/officeart/2005/8/layout/vProcess5"/>
    <dgm:cxn modelId="{0EB1CA93-8C88-1544-BCD9-37E13D1A125E}" srcId="{ADAB1287-3588-6C43-B8AB-2C5C385437BB}" destId="{C2BD9EFC-99C7-2E44-BBC2-D460C2E00173}" srcOrd="0" destOrd="0" parTransId="{3A2E73C9-083C-4244-BFC4-1B45924EF68A}" sibTransId="{E3727B35-55DE-0A46-BAC6-CFF9D77D9AD8}"/>
    <dgm:cxn modelId="{2BF47C9E-593D-E442-9CFD-42D4002E1558}" srcId="{AD499258-9C88-764C-849A-F097FAE1347C}" destId="{ADAB1287-3588-6C43-B8AB-2C5C385437BB}" srcOrd="0" destOrd="0" parTransId="{A6380617-1639-C148-ADCD-247CD6883FA5}" sibTransId="{4BD13EC5-5940-6F4B-90D2-52502FCC94C9}"/>
    <dgm:cxn modelId="{F40F9DA5-F3F8-0944-BB4E-1C8B53D7CD18}" type="presOf" srcId="{ADAB1287-3588-6C43-B8AB-2C5C385437BB}" destId="{A357A542-83EF-7540-86A4-DE36440B3A9E}" srcOrd="1" destOrd="0" presId="urn:microsoft.com/office/officeart/2005/8/layout/vProcess5"/>
    <dgm:cxn modelId="{12513CB5-9527-E74C-9194-74B0306FFBC2}" type="presOf" srcId="{C2BD9EFC-99C7-2E44-BBC2-D460C2E00173}" destId="{A357A542-83EF-7540-86A4-DE36440B3A9E}" srcOrd="1" destOrd="1" presId="urn:microsoft.com/office/officeart/2005/8/layout/vProcess5"/>
    <dgm:cxn modelId="{AE9034CD-BBBC-0F48-AC11-D440506F61F6}" type="presOf" srcId="{BE75259B-7A2F-CE4D-8266-703E1E137D07}" destId="{126A3EE7-4874-EE45-9D5A-A2BDDEF93BD5}" srcOrd="1" destOrd="0" presId="urn:microsoft.com/office/officeart/2005/8/layout/vProcess5"/>
    <dgm:cxn modelId="{CA8D7AD7-1984-EA4B-837E-EE1794865167}" type="presOf" srcId="{ADAB1287-3588-6C43-B8AB-2C5C385437BB}" destId="{01078792-7B28-FF43-A32C-003396C6EF4C}" srcOrd="0" destOrd="0" presId="urn:microsoft.com/office/officeart/2005/8/layout/vProcess5"/>
    <dgm:cxn modelId="{BFCC0CF6-C55F-DF48-96E7-D06F2DC7BEC4}" srcId="{AD499258-9C88-764C-849A-F097FAE1347C}" destId="{BE75259B-7A2F-CE4D-8266-703E1E137D07}" srcOrd="1" destOrd="0" parTransId="{B3F41D15-37CD-6B45-9640-E17DEF7AA7B2}" sibTransId="{9497A349-DED3-EF4E-993D-4DEBB682B126}"/>
    <dgm:cxn modelId="{27D022A1-1745-114A-AB22-2036313E217B}" type="presParOf" srcId="{14D59842-93C7-D24A-B018-720787BF8051}" destId="{9A586BBB-850C-7647-B0BB-7C8D53187BD8}" srcOrd="0" destOrd="0" presId="urn:microsoft.com/office/officeart/2005/8/layout/vProcess5"/>
    <dgm:cxn modelId="{BE1F26B7-D172-E444-80E7-7B2913263A9E}" type="presParOf" srcId="{14D59842-93C7-D24A-B018-720787BF8051}" destId="{01078792-7B28-FF43-A32C-003396C6EF4C}" srcOrd="1" destOrd="0" presId="urn:microsoft.com/office/officeart/2005/8/layout/vProcess5"/>
    <dgm:cxn modelId="{12D9D474-3F12-904B-B16F-D3F786BBCEBC}" type="presParOf" srcId="{14D59842-93C7-D24A-B018-720787BF8051}" destId="{C478A6ED-69A6-584A-A2DA-3955A2E0623F}" srcOrd="2" destOrd="0" presId="urn:microsoft.com/office/officeart/2005/8/layout/vProcess5"/>
    <dgm:cxn modelId="{B0A0C6CD-FC7C-2846-89D7-0273F25F73C3}" type="presParOf" srcId="{14D59842-93C7-D24A-B018-720787BF8051}" destId="{468D6BA6-6676-084C-80C4-3CF75C066D1F}" srcOrd="3" destOrd="0" presId="urn:microsoft.com/office/officeart/2005/8/layout/vProcess5"/>
    <dgm:cxn modelId="{950F39DB-229F-AD4D-B30B-86B81C42605A}" type="presParOf" srcId="{14D59842-93C7-D24A-B018-720787BF8051}" destId="{A357A542-83EF-7540-86A4-DE36440B3A9E}" srcOrd="4" destOrd="0" presId="urn:microsoft.com/office/officeart/2005/8/layout/vProcess5"/>
    <dgm:cxn modelId="{36AF8897-7D1B-E34D-A080-42A19F39A32F}" type="presParOf" srcId="{14D59842-93C7-D24A-B018-720787BF8051}" destId="{126A3EE7-4874-EE45-9D5A-A2BDDEF93BD5}"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56147B-D901-D54E-AC26-82EAFFBF4399}"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97FAF474-8A0E-364A-8775-328846964460}">
      <dgm:prSet/>
      <dgm:spPr>
        <a:solidFill>
          <a:schemeClr val="accent6"/>
        </a:solidFill>
      </dgm:spPr>
      <dgm:t>
        <a:bodyPr/>
        <a:lstStyle/>
        <a:p>
          <a:pPr rtl="0"/>
          <a:r>
            <a:rPr lang="en-NZ" b="1" i="0" dirty="0"/>
            <a:t>Process</a:t>
          </a:r>
        </a:p>
      </dgm:t>
    </dgm:pt>
    <dgm:pt modelId="{0EF395E0-D77D-7E43-BE01-0B4414453068}" type="parTrans" cxnId="{DF93115A-AE1F-944B-9A55-29FAC0F49632}">
      <dgm:prSet/>
      <dgm:spPr/>
      <dgm:t>
        <a:bodyPr/>
        <a:lstStyle/>
        <a:p>
          <a:endParaRPr lang="en-US"/>
        </a:p>
      </dgm:t>
    </dgm:pt>
    <dgm:pt modelId="{BA7A47DA-DFBB-EC4B-AD89-DF802179974B}" type="sibTrans" cxnId="{DF93115A-AE1F-944B-9A55-29FAC0F49632}">
      <dgm:prSet/>
      <dgm:spPr/>
      <dgm:t>
        <a:bodyPr/>
        <a:lstStyle/>
        <a:p>
          <a:endParaRPr lang="en-US"/>
        </a:p>
      </dgm:t>
    </dgm:pt>
    <dgm:pt modelId="{0678B7E6-9906-304E-B075-C2025BE04C50}">
      <dgm:prSet/>
      <dgm:spPr>
        <a:solidFill>
          <a:schemeClr val="bg1">
            <a:lumMod val="95000"/>
          </a:schemeClr>
        </a:solidFill>
      </dgm:spPr>
      <dgm:t>
        <a:bodyPr/>
        <a:lstStyle/>
        <a:p>
          <a:pPr rtl="0"/>
          <a:r>
            <a:rPr lang="en-US" b="1" i="0" dirty="0"/>
            <a:t>includes the user’s address space, stack, and process control block</a:t>
          </a:r>
        </a:p>
      </dgm:t>
    </dgm:pt>
    <dgm:pt modelId="{8723C50F-49A5-1040-826C-37357E4962BB}" type="parTrans" cxnId="{54CAB20E-2961-0840-8F50-C40B5CEE6234}">
      <dgm:prSet/>
      <dgm:spPr/>
      <dgm:t>
        <a:bodyPr/>
        <a:lstStyle/>
        <a:p>
          <a:endParaRPr lang="en-US"/>
        </a:p>
      </dgm:t>
    </dgm:pt>
    <dgm:pt modelId="{E3ADE092-B4DF-C249-BC65-8B2B6D5507F5}" type="sibTrans" cxnId="{54CAB20E-2961-0840-8F50-C40B5CEE6234}">
      <dgm:prSet/>
      <dgm:spPr/>
      <dgm:t>
        <a:bodyPr/>
        <a:lstStyle/>
        <a:p>
          <a:endParaRPr lang="en-US"/>
        </a:p>
      </dgm:t>
    </dgm:pt>
    <dgm:pt modelId="{BFDF6DF0-169A-2246-9DAC-5CAA0200A858}">
      <dgm:prSet/>
      <dgm:spPr/>
      <dgm:t>
        <a:bodyPr/>
        <a:lstStyle/>
        <a:p>
          <a:pPr rtl="0"/>
          <a:r>
            <a:rPr lang="en-US" b="1" i="0" dirty="0"/>
            <a:t>User-level Threads</a:t>
          </a:r>
        </a:p>
      </dgm:t>
    </dgm:pt>
    <dgm:pt modelId="{3AD43D06-EC4B-2742-BFFB-8832043071F9}" type="parTrans" cxnId="{BE9B35DD-FC3F-C143-9192-4915BD01D576}">
      <dgm:prSet/>
      <dgm:spPr/>
      <dgm:t>
        <a:bodyPr/>
        <a:lstStyle/>
        <a:p>
          <a:endParaRPr lang="en-US"/>
        </a:p>
      </dgm:t>
    </dgm:pt>
    <dgm:pt modelId="{E0ADEF91-3E18-1046-B7D1-AAA7B44206D0}" type="sibTrans" cxnId="{BE9B35DD-FC3F-C143-9192-4915BD01D576}">
      <dgm:prSet/>
      <dgm:spPr/>
      <dgm:t>
        <a:bodyPr/>
        <a:lstStyle/>
        <a:p>
          <a:endParaRPr lang="en-US"/>
        </a:p>
      </dgm:t>
    </dgm:pt>
    <dgm:pt modelId="{048A8301-A472-6447-893F-1BBFF4A45143}">
      <dgm:prSet/>
      <dgm:spPr>
        <a:solidFill>
          <a:schemeClr val="bg1">
            <a:lumMod val="95000"/>
          </a:schemeClr>
        </a:solidFill>
      </dgm:spPr>
      <dgm:t>
        <a:bodyPr/>
        <a:lstStyle/>
        <a:p>
          <a:pPr rtl="0"/>
          <a:r>
            <a:rPr lang="en-US" b="1" i="0" dirty="0"/>
            <a:t>a user-created unit of execution within a process</a:t>
          </a:r>
        </a:p>
      </dgm:t>
    </dgm:pt>
    <dgm:pt modelId="{9181B8C7-5905-774B-B01E-4B378DAE48B8}" type="parTrans" cxnId="{72CE81E9-D52E-FC45-92E2-4D1DEC227DEF}">
      <dgm:prSet/>
      <dgm:spPr/>
      <dgm:t>
        <a:bodyPr/>
        <a:lstStyle/>
        <a:p>
          <a:endParaRPr lang="en-US"/>
        </a:p>
      </dgm:t>
    </dgm:pt>
    <dgm:pt modelId="{50F6D127-FEA6-064D-8490-E1106EFC5488}" type="sibTrans" cxnId="{72CE81E9-D52E-FC45-92E2-4D1DEC227DEF}">
      <dgm:prSet/>
      <dgm:spPr/>
      <dgm:t>
        <a:bodyPr/>
        <a:lstStyle/>
        <a:p>
          <a:endParaRPr lang="en-US"/>
        </a:p>
      </dgm:t>
    </dgm:pt>
    <dgm:pt modelId="{96EBADC2-1665-204B-A0EA-76F9605F8871}">
      <dgm:prSet/>
      <dgm:spPr>
        <a:solidFill>
          <a:schemeClr val="accent6"/>
        </a:solidFill>
      </dgm:spPr>
      <dgm:t>
        <a:bodyPr/>
        <a:lstStyle/>
        <a:p>
          <a:pPr rtl="0"/>
          <a:r>
            <a:rPr lang="en-US" b="1" i="0" dirty="0"/>
            <a:t>Lightweight Processes (LWP)</a:t>
          </a:r>
        </a:p>
      </dgm:t>
    </dgm:pt>
    <dgm:pt modelId="{BFC8B6F5-522C-8C47-9054-72BAE0217B18}" type="parTrans" cxnId="{DE9B82A5-7B95-1E42-B554-A12C9E8BAEA0}">
      <dgm:prSet/>
      <dgm:spPr/>
      <dgm:t>
        <a:bodyPr/>
        <a:lstStyle/>
        <a:p>
          <a:endParaRPr lang="en-US"/>
        </a:p>
      </dgm:t>
    </dgm:pt>
    <dgm:pt modelId="{5141AFC6-3CA3-2343-8C73-71D8753AEC14}" type="sibTrans" cxnId="{DE9B82A5-7B95-1E42-B554-A12C9E8BAEA0}">
      <dgm:prSet/>
      <dgm:spPr/>
      <dgm:t>
        <a:bodyPr/>
        <a:lstStyle/>
        <a:p>
          <a:endParaRPr lang="en-US"/>
        </a:p>
      </dgm:t>
    </dgm:pt>
    <dgm:pt modelId="{8219F046-1415-9347-A637-2FEFDEAA08B8}">
      <dgm:prSet/>
      <dgm:spPr>
        <a:solidFill>
          <a:schemeClr val="bg1">
            <a:lumMod val="95000"/>
          </a:schemeClr>
        </a:solidFill>
      </dgm:spPr>
      <dgm:t>
        <a:bodyPr/>
        <a:lstStyle/>
        <a:p>
          <a:pPr rtl="0"/>
          <a:r>
            <a:rPr lang="en-US" b="1" i="0" dirty="0"/>
            <a:t>a mapping between ULTs and kernel threads</a:t>
          </a:r>
        </a:p>
      </dgm:t>
    </dgm:pt>
    <dgm:pt modelId="{7435C622-E43B-8E46-A46C-DE070350AC57}" type="parTrans" cxnId="{D5341457-1029-CE4F-8C94-D54F8A9F2380}">
      <dgm:prSet/>
      <dgm:spPr/>
      <dgm:t>
        <a:bodyPr/>
        <a:lstStyle/>
        <a:p>
          <a:endParaRPr lang="en-US"/>
        </a:p>
      </dgm:t>
    </dgm:pt>
    <dgm:pt modelId="{136E867F-48EF-2B49-8818-A260201CBEA0}" type="sibTrans" cxnId="{D5341457-1029-CE4F-8C94-D54F8A9F2380}">
      <dgm:prSet/>
      <dgm:spPr/>
      <dgm:t>
        <a:bodyPr/>
        <a:lstStyle/>
        <a:p>
          <a:endParaRPr lang="en-US"/>
        </a:p>
      </dgm:t>
    </dgm:pt>
    <dgm:pt modelId="{13C7EA7B-5291-584C-8300-A3FB8E1F3FB0}">
      <dgm:prSet/>
      <dgm:spPr/>
      <dgm:t>
        <a:bodyPr/>
        <a:lstStyle/>
        <a:p>
          <a:pPr rtl="0"/>
          <a:r>
            <a:rPr lang="en-US" b="1" i="0" dirty="0"/>
            <a:t>Kernel Threads</a:t>
          </a:r>
        </a:p>
      </dgm:t>
    </dgm:pt>
    <dgm:pt modelId="{3D30D804-B921-F247-9C26-92BBB2092B8E}" type="parTrans" cxnId="{618FE7F9-A0D0-5841-9E3E-7ECB486DD863}">
      <dgm:prSet/>
      <dgm:spPr/>
      <dgm:t>
        <a:bodyPr/>
        <a:lstStyle/>
        <a:p>
          <a:endParaRPr lang="en-US"/>
        </a:p>
      </dgm:t>
    </dgm:pt>
    <dgm:pt modelId="{6F80F285-BE9F-B846-A32F-50A9C9D4D689}" type="sibTrans" cxnId="{618FE7F9-A0D0-5841-9E3E-7ECB486DD863}">
      <dgm:prSet/>
      <dgm:spPr/>
      <dgm:t>
        <a:bodyPr/>
        <a:lstStyle/>
        <a:p>
          <a:endParaRPr lang="en-US"/>
        </a:p>
      </dgm:t>
    </dgm:pt>
    <dgm:pt modelId="{AFBE8D7E-D265-A348-9305-8DE21CE1DEBC}">
      <dgm:prSet/>
      <dgm:spPr>
        <a:solidFill>
          <a:schemeClr val="bg1">
            <a:lumMod val="95000"/>
          </a:schemeClr>
        </a:solidFill>
      </dgm:spPr>
      <dgm:t>
        <a:bodyPr/>
        <a:lstStyle/>
        <a:p>
          <a:pPr rtl="0"/>
          <a:r>
            <a:rPr lang="en-NZ" b="1" i="0" dirty="0"/>
            <a:t>fundamental entities that can be scheduled and dispatched to run on one of the system processors</a:t>
          </a:r>
        </a:p>
      </dgm:t>
    </dgm:pt>
    <dgm:pt modelId="{B0030EA7-109E-8D41-BF15-394DAF80BAAD}" type="parTrans" cxnId="{26463FED-E4BD-FF44-B891-4271588D1F70}">
      <dgm:prSet/>
      <dgm:spPr/>
      <dgm:t>
        <a:bodyPr/>
        <a:lstStyle/>
        <a:p>
          <a:endParaRPr lang="en-US"/>
        </a:p>
      </dgm:t>
    </dgm:pt>
    <dgm:pt modelId="{37EF9696-C8DE-6A4A-B186-7D28CBFCEFF0}" type="sibTrans" cxnId="{26463FED-E4BD-FF44-B891-4271588D1F70}">
      <dgm:prSet/>
      <dgm:spPr/>
      <dgm:t>
        <a:bodyPr/>
        <a:lstStyle/>
        <a:p>
          <a:endParaRPr lang="en-US"/>
        </a:p>
      </dgm:t>
    </dgm:pt>
    <dgm:pt modelId="{A82021EB-4E7D-2F49-8DFF-DC45528BCF80}" type="pres">
      <dgm:prSet presAssocID="{A356147B-D901-D54E-AC26-82EAFFBF4399}" presName="Name0" presStyleCnt="0">
        <dgm:presLayoutVars>
          <dgm:dir/>
          <dgm:animLvl val="lvl"/>
          <dgm:resizeHandles val="exact"/>
        </dgm:presLayoutVars>
      </dgm:prSet>
      <dgm:spPr/>
    </dgm:pt>
    <dgm:pt modelId="{8D6ADC3D-8B71-DF43-AFCF-D6F2727978EC}" type="pres">
      <dgm:prSet presAssocID="{97FAF474-8A0E-364A-8775-328846964460}" presName="linNode" presStyleCnt="0"/>
      <dgm:spPr/>
    </dgm:pt>
    <dgm:pt modelId="{359A43F2-9525-654D-9DEE-FA3474AB94AC}" type="pres">
      <dgm:prSet presAssocID="{97FAF474-8A0E-364A-8775-328846964460}" presName="parentText" presStyleLbl="node1" presStyleIdx="0" presStyleCnt="4">
        <dgm:presLayoutVars>
          <dgm:chMax val="1"/>
          <dgm:bulletEnabled val="1"/>
        </dgm:presLayoutVars>
      </dgm:prSet>
      <dgm:spPr/>
    </dgm:pt>
    <dgm:pt modelId="{59929DCF-AAD5-4C4B-9909-63F5C5407FC4}" type="pres">
      <dgm:prSet presAssocID="{97FAF474-8A0E-364A-8775-328846964460}" presName="descendantText" presStyleLbl="alignAccFollowNode1" presStyleIdx="0" presStyleCnt="4">
        <dgm:presLayoutVars>
          <dgm:bulletEnabled val="1"/>
        </dgm:presLayoutVars>
      </dgm:prSet>
      <dgm:spPr/>
    </dgm:pt>
    <dgm:pt modelId="{7417B275-6ABC-7A44-9B7C-A2BE33E0AFD6}" type="pres">
      <dgm:prSet presAssocID="{BA7A47DA-DFBB-EC4B-AD89-DF802179974B}" presName="sp" presStyleCnt="0"/>
      <dgm:spPr/>
    </dgm:pt>
    <dgm:pt modelId="{7E48832D-A387-BD4C-B511-48DDF8CEDA7C}" type="pres">
      <dgm:prSet presAssocID="{BFDF6DF0-169A-2246-9DAC-5CAA0200A858}" presName="linNode" presStyleCnt="0"/>
      <dgm:spPr/>
    </dgm:pt>
    <dgm:pt modelId="{7D82E135-1D7B-3645-9486-5E0754C6B892}" type="pres">
      <dgm:prSet presAssocID="{BFDF6DF0-169A-2246-9DAC-5CAA0200A858}" presName="parentText" presStyleLbl="node1" presStyleIdx="1" presStyleCnt="4">
        <dgm:presLayoutVars>
          <dgm:chMax val="1"/>
          <dgm:bulletEnabled val="1"/>
        </dgm:presLayoutVars>
      </dgm:prSet>
      <dgm:spPr/>
    </dgm:pt>
    <dgm:pt modelId="{586922DB-8CEF-D54D-BF73-A446477A9630}" type="pres">
      <dgm:prSet presAssocID="{BFDF6DF0-169A-2246-9DAC-5CAA0200A858}" presName="descendantText" presStyleLbl="alignAccFollowNode1" presStyleIdx="1" presStyleCnt="4">
        <dgm:presLayoutVars>
          <dgm:bulletEnabled val="1"/>
        </dgm:presLayoutVars>
      </dgm:prSet>
      <dgm:spPr/>
    </dgm:pt>
    <dgm:pt modelId="{A5CED98B-EDD4-BB42-8521-4EA38753EEB1}" type="pres">
      <dgm:prSet presAssocID="{E0ADEF91-3E18-1046-B7D1-AAA7B44206D0}" presName="sp" presStyleCnt="0"/>
      <dgm:spPr/>
    </dgm:pt>
    <dgm:pt modelId="{53972498-3B96-3148-8859-5291A13AAB21}" type="pres">
      <dgm:prSet presAssocID="{96EBADC2-1665-204B-A0EA-76F9605F8871}" presName="linNode" presStyleCnt="0"/>
      <dgm:spPr/>
    </dgm:pt>
    <dgm:pt modelId="{B90E8D5C-93E4-3248-962E-5C051ACBDA2F}" type="pres">
      <dgm:prSet presAssocID="{96EBADC2-1665-204B-A0EA-76F9605F8871}" presName="parentText" presStyleLbl="node1" presStyleIdx="2" presStyleCnt="4">
        <dgm:presLayoutVars>
          <dgm:chMax val="1"/>
          <dgm:bulletEnabled val="1"/>
        </dgm:presLayoutVars>
      </dgm:prSet>
      <dgm:spPr/>
    </dgm:pt>
    <dgm:pt modelId="{80E04EEB-864B-BE42-89F0-8883BF4AE4F4}" type="pres">
      <dgm:prSet presAssocID="{96EBADC2-1665-204B-A0EA-76F9605F8871}" presName="descendantText" presStyleLbl="alignAccFollowNode1" presStyleIdx="2" presStyleCnt="4">
        <dgm:presLayoutVars>
          <dgm:bulletEnabled val="1"/>
        </dgm:presLayoutVars>
      </dgm:prSet>
      <dgm:spPr/>
    </dgm:pt>
    <dgm:pt modelId="{501E1B3B-7E49-D14F-9FE1-31FCB1F96C30}" type="pres">
      <dgm:prSet presAssocID="{5141AFC6-3CA3-2343-8C73-71D8753AEC14}" presName="sp" presStyleCnt="0"/>
      <dgm:spPr/>
    </dgm:pt>
    <dgm:pt modelId="{8A5EFD22-69D1-A545-8B66-FD48B5832039}" type="pres">
      <dgm:prSet presAssocID="{13C7EA7B-5291-584C-8300-A3FB8E1F3FB0}" presName="linNode" presStyleCnt="0"/>
      <dgm:spPr/>
    </dgm:pt>
    <dgm:pt modelId="{7A2BBD00-0612-374A-AE9C-5B159F20A714}" type="pres">
      <dgm:prSet presAssocID="{13C7EA7B-5291-584C-8300-A3FB8E1F3FB0}" presName="parentText" presStyleLbl="node1" presStyleIdx="3" presStyleCnt="4">
        <dgm:presLayoutVars>
          <dgm:chMax val="1"/>
          <dgm:bulletEnabled val="1"/>
        </dgm:presLayoutVars>
      </dgm:prSet>
      <dgm:spPr/>
    </dgm:pt>
    <dgm:pt modelId="{CDAFDD03-5608-F540-86C1-DA1CF57C8C89}" type="pres">
      <dgm:prSet presAssocID="{13C7EA7B-5291-584C-8300-A3FB8E1F3FB0}" presName="descendantText" presStyleLbl="alignAccFollowNode1" presStyleIdx="3" presStyleCnt="4">
        <dgm:presLayoutVars>
          <dgm:bulletEnabled val="1"/>
        </dgm:presLayoutVars>
      </dgm:prSet>
      <dgm:spPr/>
    </dgm:pt>
  </dgm:ptLst>
  <dgm:cxnLst>
    <dgm:cxn modelId="{D12CF404-70AB-6445-ADA5-41363239342D}" type="presOf" srcId="{13C7EA7B-5291-584C-8300-A3FB8E1F3FB0}" destId="{7A2BBD00-0612-374A-AE9C-5B159F20A714}" srcOrd="0" destOrd="0" presId="urn:microsoft.com/office/officeart/2005/8/layout/vList5"/>
    <dgm:cxn modelId="{54CAB20E-2961-0840-8F50-C40B5CEE6234}" srcId="{97FAF474-8A0E-364A-8775-328846964460}" destId="{0678B7E6-9906-304E-B075-C2025BE04C50}" srcOrd="0" destOrd="0" parTransId="{8723C50F-49A5-1040-826C-37357E4962BB}" sibTransId="{E3ADE092-B4DF-C249-BC65-8B2B6D5507F5}"/>
    <dgm:cxn modelId="{AA09031A-4131-554A-A547-A92E3FB7FDAF}" type="presOf" srcId="{96EBADC2-1665-204B-A0EA-76F9605F8871}" destId="{B90E8D5C-93E4-3248-962E-5C051ACBDA2F}" srcOrd="0" destOrd="0" presId="urn:microsoft.com/office/officeart/2005/8/layout/vList5"/>
    <dgm:cxn modelId="{47136725-E12E-444B-83DF-24B463DCA3CC}" type="presOf" srcId="{A356147B-D901-D54E-AC26-82EAFFBF4399}" destId="{A82021EB-4E7D-2F49-8DFF-DC45528BCF80}" srcOrd="0" destOrd="0" presId="urn:microsoft.com/office/officeart/2005/8/layout/vList5"/>
    <dgm:cxn modelId="{93623729-0ECF-D347-86A9-2BB01F0B380E}" type="presOf" srcId="{AFBE8D7E-D265-A348-9305-8DE21CE1DEBC}" destId="{CDAFDD03-5608-F540-86C1-DA1CF57C8C89}" srcOrd="0" destOrd="0" presId="urn:microsoft.com/office/officeart/2005/8/layout/vList5"/>
    <dgm:cxn modelId="{E4D69F31-0E61-8D45-9315-9B0051405905}" type="presOf" srcId="{0678B7E6-9906-304E-B075-C2025BE04C50}" destId="{59929DCF-AAD5-4C4B-9909-63F5C5407FC4}" srcOrd="0" destOrd="0" presId="urn:microsoft.com/office/officeart/2005/8/layout/vList5"/>
    <dgm:cxn modelId="{E75C373A-A8AD-C448-B2F2-79476E529633}" type="presOf" srcId="{BFDF6DF0-169A-2246-9DAC-5CAA0200A858}" destId="{7D82E135-1D7B-3645-9486-5E0754C6B892}" srcOrd="0" destOrd="0" presId="urn:microsoft.com/office/officeart/2005/8/layout/vList5"/>
    <dgm:cxn modelId="{56815F52-9447-7443-B4D0-35F69EBF8543}" type="presOf" srcId="{97FAF474-8A0E-364A-8775-328846964460}" destId="{359A43F2-9525-654D-9DEE-FA3474AB94AC}" srcOrd="0" destOrd="0" presId="urn:microsoft.com/office/officeart/2005/8/layout/vList5"/>
    <dgm:cxn modelId="{D5341457-1029-CE4F-8C94-D54F8A9F2380}" srcId="{96EBADC2-1665-204B-A0EA-76F9605F8871}" destId="{8219F046-1415-9347-A637-2FEFDEAA08B8}" srcOrd="0" destOrd="0" parTransId="{7435C622-E43B-8E46-A46C-DE070350AC57}" sibTransId="{136E867F-48EF-2B49-8818-A260201CBEA0}"/>
    <dgm:cxn modelId="{DF93115A-AE1F-944B-9A55-29FAC0F49632}" srcId="{A356147B-D901-D54E-AC26-82EAFFBF4399}" destId="{97FAF474-8A0E-364A-8775-328846964460}" srcOrd="0" destOrd="0" parTransId="{0EF395E0-D77D-7E43-BE01-0B4414453068}" sibTransId="{BA7A47DA-DFBB-EC4B-AD89-DF802179974B}"/>
    <dgm:cxn modelId="{A0E5AC61-2762-BF40-8945-409B724CA007}" type="presOf" srcId="{048A8301-A472-6447-893F-1BBFF4A45143}" destId="{586922DB-8CEF-D54D-BF73-A446477A9630}" srcOrd="0" destOrd="0" presId="urn:microsoft.com/office/officeart/2005/8/layout/vList5"/>
    <dgm:cxn modelId="{D72CD098-5624-9847-B490-FCB65130031E}" type="presOf" srcId="{8219F046-1415-9347-A637-2FEFDEAA08B8}" destId="{80E04EEB-864B-BE42-89F0-8883BF4AE4F4}" srcOrd="0" destOrd="0" presId="urn:microsoft.com/office/officeart/2005/8/layout/vList5"/>
    <dgm:cxn modelId="{DE9B82A5-7B95-1E42-B554-A12C9E8BAEA0}" srcId="{A356147B-D901-D54E-AC26-82EAFFBF4399}" destId="{96EBADC2-1665-204B-A0EA-76F9605F8871}" srcOrd="2" destOrd="0" parTransId="{BFC8B6F5-522C-8C47-9054-72BAE0217B18}" sibTransId="{5141AFC6-3CA3-2343-8C73-71D8753AEC14}"/>
    <dgm:cxn modelId="{BE9B35DD-FC3F-C143-9192-4915BD01D576}" srcId="{A356147B-D901-D54E-AC26-82EAFFBF4399}" destId="{BFDF6DF0-169A-2246-9DAC-5CAA0200A858}" srcOrd="1" destOrd="0" parTransId="{3AD43D06-EC4B-2742-BFFB-8832043071F9}" sibTransId="{E0ADEF91-3E18-1046-B7D1-AAA7B44206D0}"/>
    <dgm:cxn modelId="{72CE81E9-D52E-FC45-92E2-4D1DEC227DEF}" srcId="{BFDF6DF0-169A-2246-9DAC-5CAA0200A858}" destId="{048A8301-A472-6447-893F-1BBFF4A45143}" srcOrd="0" destOrd="0" parTransId="{9181B8C7-5905-774B-B01E-4B378DAE48B8}" sibTransId="{50F6D127-FEA6-064D-8490-E1106EFC5488}"/>
    <dgm:cxn modelId="{26463FED-E4BD-FF44-B891-4271588D1F70}" srcId="{13C7EA7B-5291-584C-8300-A3FB8E1F3FB0}" destId="{AFBE8D7E-D265-A348-9305-8DE21CE1DEBC}" srcOrd="0" destOrd="0" parTransId="{B0030EA7-109E-8D41-BF15-394DAF80BAAD}" sibTransId="{37EF9696-C8DE-6A4A-B186-7D28CBFCEFF0}"/>
    <dgm:cxn modelId="{618FE7F9-A0D0-5841-9E3E-7ECB486DD863}" srcId="{A356147B-D901-D54E-AC26-82EAFFBF4399}" destId="{13C7EA7B-5291-584C-8300-A3FB8E1F3FB0}" srcOrd="3" destOrd="0" parTransId="{3D30D804-B921-F247-9C26-92BBB2092B8E}" sibTransId="{6F80F285-BE9F-B846-A32F-50A9C9D4D689}"/>
    <dgm:cxn modelId="{16FD8E08-8202-5B40-A16D-DDEB5C16C556}" type="presParOf" srcId="{A82021EB-4E7D-2F49-8DFF-DC45528BCF80}" destId="{8D6ADC3D-8B71-DF43-AFCF-D6F2727978EC}" srcOrd="0" destOrd="0" presId="urn:microsoft.com/office/officeart/2005/8/layout/vList5"/>
    <dgm:cxn modelId="{02C95376-5361-7E46-BD1B-149EDEC1BA8F}" type="presParOf" srcId="{8D6ADC3D-8B71-DF43-AFCF-D6F2727978EC}" destId="{359A43F2-9525-654D-9DEE-FA3474AB94AC}" srcOrd="0" destOrd="0" presId="urn:microsoft.com/office/officeart/2005/8/layout/vList5"/>
    <dgm:cxn modelId="{796883DC-4EE9-3343-8998-F563876AF2A0}" type="presParOf" srcId="{8D6ADC3D-8B71-DF43-AFCF-D6F2727978EC}" destId="{59929DCF-AAD5-4C4B-9909-63F5C5407FC4}" srcOrd="1" destOrd="0" presId="urn:microsoft.com/office/officeart/2005/8/layout/vList5"/>
    <dgm:cxn modelId="{288726BE-B7F8-DC43-A02C-AD2F562F17BF}" type="presParOf" srcId="{A82021EB-4E7D-2F49-8DFF-DC45528BCF80}" destId="{7417B275-6ABC-7A44-9B7C-A2BE33E0AFD6}" srcOrd="1" destOrd="0" presId="urn:microsoft.com/office/officeart/2005/8/layout/vList5"/>
    <dgm:cxn modelId="{E88B5A5E-1ACB-E745-AA9F-9AD1682BAD8D}" type="presParOf" srcId="{A82021EB-4E7D-2F49-8DFF-DC45528BCF80}" destId="{7E48832D-A387-BD4C-B511-48DDF8CEDA7C}" srcOrd="2" destOrd="0" presId="urn:microsoft.com/office/officeart/2005/8/layout/vList5"/>
    <dgm:cxn modelId="{C7F2C5E4-F190-C349-999D-694FA03E9B93}" type="presParOf" srcId="{7E48832D-A387-BD4C-B511-48DDF8CEDA7C}" destId="{7D82E135-1D7B-3645-9486-5E0754C6B892}" srcOrd="0" destOrd="0" presId="urn:microsoft.com/office/officeart/2005/8/layout/vList5"/>
    <dgm:cxn modelId="{C96C014F-7B3A-A94E-B5B5-FE600A3A25E0}" type="presParOf" srcId="{7E48832D-A387-BD4C-B511-48DDF8CEDA7C}" destId="{586922DB-8CEF-D54D-BF73-A446477A9630}" srcOrd="1" destOrd="0" presId="urn:microsoft.com/office/officeart/2005/8/layout/vList5"/>
    <dgm:cxn modelId="{F1F061EE-F210-3142-B011-4AC4B84D51D7}" type="presParOf" srcId="{A82021EB-4E7D-2F49-8DFF-DC45528BCF80}" destId="{A5CED98B-EDD4-BB42-8521-4EA38753EEB1}" srcOrd="3" destOrd="0" presId="urn:microsoft.com/office/officeart/2005/8/layout/vList5"/>
    <dgm:cxn modelId="{C82E066D-F8EE-7241-8F9A-1DAAEBE250C9}" type="presParOf" srcId="{A82021EB-4E7D-2F49-8DFF-DC45528BCF80}" destId="{53972498-3B96-3148-8859-5291A13AAB21}" srcOrd="4" destOrd="0" presId="urn:microsoft.com/office/officeart/2005/8/layout/vList5"/>
    <dgm:cxn modelId="{FD80E403-B49A-FE44-AF5B-15C4C1FA4629}" type="presParOf" srcId="{53972498-3B96-3148-8859-5291A13AAB21}" destId="{B90E8D5C-93E4-3248-962E-5C051ACBDA2F}" srcOrd="0" destOrd="0" presId="urn:microsoft.com/office/officeart/2005/8/layout/vList5"/>
    <dgm:cxn modelId="{99824B2D-F674-FE4F-804C-C40C85668397}" type="presParOf" srcId="{53972498-3B96-3148-8859-5291A13AAB21}" destId="{80E04EEB-864B-BE42-89F0-8883BF4AE4F4}" srcOrd="1" destOrd="0" presId="urn:microsoft.com/office/officeart/2005/8/layout/vList5"/>
    <dgm:cxn modelId="{85871BFB-6855-8240-ADD3-FC8CE82EAB9F}" type="presParOf" srcId="{A82021EB-4E7D-2F49-8DFF-DC45528BCF80}" destId="{501E1B3B-7E49-D14F-9FE1-31FCB1F96C30}" srcOrd="5" destOrd="0" presId="urn:microsoft.com/office/officeart/2005/8/layout/vList5"/>
    <dgm:cxn modelId="{04536DBC-0CDA-AD4E-958A-0D8601E9B724}" type="presParOf" srcId="{A82021EB-4E7D-2F49-8DFF-DC45528BCF80}" destId="{8A5EFD22-69D1-A545-8B66-FD48B5832039}" srcOrd="6" destOrd="0" presId="urn:microsoft.com/office/officeart/2005/8/layout/vList5"/>
    <dgm:cxn modelId="{1A080CC6-B322-FF40-89BF-6899EB5DE51C}" type="presParOf" srcId="{8A5EFD22-69D1-A545-8B66-FD48B5832039}" destId="{7A2BBD00-0612-374A-AE9C-5B159F20A714}" srcOrd="0" destOrd="0" presId="urn:microsoft.com/office/officeart/2005/8/layout/vList5"/>
    <dgm:cxn modelId="{DE7351E4-3C32-DF47-9DC3-F32028FF34E2}" type="presParOf" srcId="{8A5EFD22-69D1-A545-8B66-FD48B5832039}" destId="{CDAFDD03-5608-F540-86C1-DA1CF57C8C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0F125E-DBA3-404A-A387-7AA865B70F73}"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0FAEC055-E24C-784D-8042-DCAA7EB1B932}">
      <dgm:prSet custT="1"/>
      <dgm:spPr/>
      <dgm:t>
        <a:bodyPr/>
        <a:lstStyle/>
        <a:p>
          <a:r>
            <a:rPr lang="en-US" sz="2700" dirty="0"/>
            <a:t>Interrupts</a:t>
          </a:r>
        </a:p>
      </dgm:t>
    </dgm:pt>
    <dgm:pt modelId="{5E06EF93-C9CA-1E42-8A08-EE30A89FB53B}" type="parTrans" cxnId="{5E84CB6C-9F61-1F4E-A85F-D94B943F1ADD}">
      <dgm:prSet/>
      <dgm:spPr/>
      <dgm:t>
        <a:bodyPr/>
        <a:lstStyle/>
        <a:p>
          <a:endParaRPr lang="en-US"/>
        </a:p>
      </dgm:t>
    </dgm:pt>
    <dgm:pt modelId="{248D4B19-B790-5B4B-9AF2-1DF4886A2336}" type="sibTrans" cxnId="{5E84CB6C-9F61-1F4E-A85F-D94B943F1ADD}">
      <dgm:prSet/>
      <dgm:spPr/>
      <dgm:t>
        <a:bodyPr/>
        <a:lstStyle/>
        <a:p>
          <a:endParaRPr lang="en-US"/>
        </a:p>
      </dgm:t>
    </dgm:pt>
    <dgm:pt modelId="{34440324-2A3E-EC44-8A00-3E05C9ADC31B}">
      <dgm:prSet custT="1"/>
      <dgm:spPr/>
      <dgm:t>
        <a:bodyPr/>
        <a:lstStyle/>
        <a:p>
          <a:r>
            <a:rPr lang="en-US" sz="2000" dirty="0"/>
            <a:t>synchronized by preventing their handling for a period of time</a:t>
          </a:r>
        </a:p>
      </dgm:t>
    </dgm:pt>
    <dgm:pt modelId="{A17B8D27-0EC7-604D-93E2-8DC7D25B33D0}" type="parTrans" cxnId="{A4E00F47-7DC1-5843-87D4-4A7C0D22BB69}">
      <dgm:prSet/>
      <dgm:spPr/>
      <dgm:t>
        <a:bodyPr/>
        <a:lstStyle/>
        <a:p>
          <a:endParaRPr lang="en-US"/>
        </a:p>
      </dgm:t>
    </dgm:pt>
    <dgm:pt modelId="{9D65B186-9DBD-5548-9628-649519E0D07A}" type="sibTrans" cxnId="{A4E00F47-7DC1-5843-87D4-4A7C0D22BB69}">
      <dgm:prSet/>
      <dgm:spPr/>
      <dgm:t>
        <a:bodyPr/>
        <a:lstStyle/>
        <a:p>
          <a:endParaRPr lang="en-US"/>
        </a:p>
      </dgm:t>
    </dgm:pt>
    <dgm:pt modelId="{9C4AC180-9988-2B48-8784-4F13A14B4EE3}">
      <dgm:prSet custT="1"/>
      <dgm:spPr/>
      <dgm:t>
        <a:bodyPr/>
        <a:lstStyle/>
        <a:p>
          <a:r>
            <a:rPr lang="en-US" sz="2000" dirty="0"/>
            <a:t>cooperate with each other and manage the use of shared data structures by primitives that enforce mutual exclusion and synchronize their execution</a:t>
          </a:r>
        </a:p>
      </dgm:t>
    </dgm:pt>
    <dgm:pt modelId="{3FEBB468-8C04-3D4D-9F49-CF5AB6B01DE1}">
      <dgm:prSet phldrT="[Text]" custT="1"/>
      <dgm:spPr/>
      <dgm:t>
        <a:bodyPr/>
        <a:lstStyle/>
        <a:p>
          <a:r>
            <a:rPr lang="en-US" sz="2700" dirty="0"/>
            <a:t>Processes (threads)</a:t>
          </a:r>
        </a:p>
      </dgm:t>
    </dgm:pt>
    <dgm:pt modelId="{7927C5E6-ED9E-C340-A1AA-6EB0872296DB}" type="sibTrans" cxnId="{457AC1D2-56FE-1E46-A2D5-6257DD2F5C3A}">
      <dgm:prSet/>
      <dgm:spPr/>
      <dgm:t>
        <a:bodyPr/>
        <a:lstStyle/>
        <a:p>
          <a:endParaRPr lang="en-US"/>
        </a:p>
      </dgm:t>
    </dgm:pt>
    <dgm:pt modelId="{B0720642-24E1-214F-9EA2-6C8B29D7596B}" type="parTrans" cxnId="{457AC1D2-56FE-1E46-A2D5-6257DD2F5C3A}">
      <dgm:prSet/>
      <dgm:spPr/>
      <dgm:t>
        <a:bodyPr/>
        <a:lstStyle/>
        <a:p>
          <a:endParaRPr lang="en-US"/>
        </a:p>
      </dgm:t>
    </dgm:pt>
    <dgm:pt modelId="{7A47CDED-1785-F945-A050-24F1C4525D13}" type="sibTrans" cxnId="{F32AF32B-9DF8-064D-99A5-DD508E5F801A}">
      <dgm:prSet/>
      <dgm:spPr/>
      <dgm:t>
        <a:bodyPr/>
        <a:lstStyle/>
        <a:p>
          <a:endParaRPr lang="en-US"/>
        </a:p>
      </dgm:t>
    </dgm:pt>
    <dgm:pt modelId="{273FD3FF-E8E7-014A-9784-5EB8EEE13397}" type="parTrans" cxnId="{F32AF32B-9DF8-064D-99A5-DD508E5F801A}">
      <dgm:prSet/>
      <dgm:spPr/>
      <dgm:t>
        <a:bodyPr/>
        <a:lstStyle/>
        <a:p>
          <a:endParaRPr lang="en-US"/>
        </a:p>
      </dgm:t>
    </dgm:pt>
    <dgm:pt modelId="{93C246D5-7303-C249-A9DD-AB705B9473D2}" type="pres">
      <dgm:prSet presAssocID="{EC0F125E-DBA3-404A-A387-7AA865B70F73}" presName="vert0" presStyleCnt="0">
        <dgm:presLayoutVars>
          <dgm:dir/>
          <dgm:animOne val="branch"/>
          <dgm:animLvl val="lvl"/>
        </dgm:presLayoutVars>
      </dgm:prSet>
      <dgm:spPr/>
    </dgm:pt>
    <dgm:pt modelId="{49064325-F871-1445-AD04-4E175EF1365E}" type="pres">
      <dgm:prSet presAssocID="{3FEBB468-8C04-3D4D-9F49-CF5AB6B01DE1}" presName="thickLine" presStyleLbl="alignNode1" presStyleIdx="0" presStyleCnt="2"/>
      <dgm:spPr/>
    </dgm:pt>
    <dgm:pt modelId="{D0190E46-A216-4748-AA4A-BF9D3C64D281}" type="pres">
      <dgm:prSet presAssocID="{3FEBB468-8C04-3D4D-9F49-CF5AB6B01DE1}" presName="horz1" presStyleCnt="0"/>
      <dgm:spPr/>
    </dgm:pt>
    <dgm:pt modelId="{5308B19D-3226-7F43-90A7-076E34833999}" type="pres">
      <dgm:prSet presAssocID="{3FEBB468-8C04-3D4D-9F49-CF5AB6B01DE1}" presName="tx1" presStyleLbl="revTx" presStyleIdx="0" presStyleCnt="4"/>
      <dgm:spPr/>
    </dgm:pt>
    <dgm:pt modelId="{963D6094-EA4C-1B42-BCD4-4F10A8C244B9}" type="pres">
      <dgm:prSet presAssocID="{3FEBB468-8C04-3D4D-9F49-CF5AB6B01DE1}" presName="vert1" presStyleCnt="0"/>
      <dgm:spPr/>
    </dgm:pt>
    <dgm:pt modelId="{A080AE69-75DF-F648-896C-48641745A31E}" type="pres">
      <dgm:prSet presAssocID="{9C4AC180-9988-2B48-8784-4F13A14B4EE3}" presName="vertSpace2a" presStyleCnt="0"/>
      <dgm:spPr/>
    </dgm:pt>
    <dgm:pt modelId="{F79F41D7-96D8-994B-90BB-FD5462D98DCE}" type="pres">
      <dgm:prSet presAssocID="{9C4AC180-9988-2B48-8784-4F13A14B4EE3}" presName="horz2" presStyleCnt="0"/>
      <dgm:spPr/>
    </dgm:pt>
    <dgm:pt modelId="{2AF22AFB-28A3-9B46-B04D-7F6F29309214}" type="pres">
      <dgm:prSet presAssocID="{9C4AC180-9988-2B48-8784-4F13A14B4EE3}" presName="horzSpace2" presStyleCnt="0"/>
      <dgm:spPr/>
    </dgm:pt>
    <dgm:pt modelId="{5A890009-52E7-D04B-83B6-E421AA5B9F18}" type="pres">
      <dgm:prSet presAssocID="{9C4AC180-9988-2B48-8784-4F13A14B4EE3}" presName="tx2" presStyleLbl="revTx" presStyleIdx="1" presStyleCnt="4"/>
      <dgm:spPr/>
    </dgm:pt>
    <dgm:pt modelId="{5C6FBD28-2DA7-3F48-AD02-E9AE689D1CD3}" type="pres">
      <dgm:prSet presAssocID="{9C4AC180-9988-2B48-8784-4F13A14B4EE3}" presName="vert2" presStyleCnt="0"/>
      <dgm:spPr/>
    </dgm:pt>
    <dgm:pt modelId="{25CBDD50-B0DB-4E4F-85BD-EFF7B7241204}" type="pres">
      <dgm:prSet presAssocID="{9C4AC180-9988-2B48-8784-4F13A14B4EE3}" presName="thinLine2b" presStyleLbl="callout" presStyleIdx="0" presStyleCnt="2"/>
      <dgm:spPr/>
    </dgm:pt>
    <dgm:pt modelId="{2EE0DB58-750B-7D4D-A8F9-B19DCAD00F2A}" type="pres">
      <dgm:prSet presAssocID="{9C4AC180-9988-2B48-8784-4F13A14B4EE3}" presName="vertSpace2b" presStyleCnt="0"/>
      <dgm:spPr/>
    </dgm:pt>
    <dgm:pt modelId="{B1D9BB74-11EB-5446-9A70-9E4A968739EF}" type="pres">
      <dgm:prSet presAssocID="{0FAEC055-E24C-784D-8042-DCAA7EB1B932}" presName="thickLine" presStyleLbl="alignNode1" presStyleIdx="1" presStyleCnt="2"/>
      <dgm:spPr/>
    </dgm:pt>
    <dgm:pt modelId="{F9440E25-A48D-E442-B3CE-2025710D3FCB}" type="pres">
      <dgm:prSet presAssocID="{0FAEC055-E24C-784D-8042-DCAA7EB1B932}" presName="horz1" presStyleCnt="0"/>
      <dgm:spPr/>
    </dgm:pt>
    <dgm:pt modelId="{3CEF4735-D4B5-974D-B9BF-54ACF1BEFBF9}" type="pres">
      <dgm:prSet presAssocID="{0FAEC055-E24C-784D-8042-DCAA7EB1B932}" presName="tx1" presStyleLbl="revTx" presStyleIdx="2" presStyleCnt="4"/>
      <dgm:spPr/>
    </dgm:pt>
    <dgm:pt modelId="{61830790-4776-874D-A2DF-5A5BEC691721}" type="pres">
      <dgm:prSet presAssocID="{0FAEC055-E24C-784D-8042-DCAA7EB1B932}" presName="vert1" presStyleCnt="0"/>
      <dgm:spPr/>
    </dgm:pt>
    <dgm:pt modelId="{21A50DA7-D7FD-8F48-A142-B33A70F668BD}" type="pres">
      <dgm:prSet presAssocID="{34440324-2A3E-EC44-8A00-3E05C9ADC31B}" presName="vertSpace2a" presStyleCnt="0"/>
      <dgm:spPr/>
    </dgm:pt>
    <dgm:pt modelId="{7BA82E4F-F410-9547-8189-2D5C2CA7D4B1}" type="pres">
      <dgm:prSet presAssocID="{34440324-2A3E-EC44-8A00-3E05C9ADC31B}" presName="horz2" presStyleCnt="0"/>
      <dgm:spPr/>
    </dgm:pt>
    <dgm:pt modelId="{A37AF7C1-A047-2C4F-A77E-1E81CD548BAA}" type="pres">
      <dgm:prSet presAssocID="{34440324-2A3E-EC44-8A00-3E05C9ADC31B}" presName="horzSpace2" presStyleCnt="0"/>
      <dgm:spPr/>
    </dgm:pt>
    <dgm:pt modelId="{55E25350-D609-0E4C-AF06-74901F766641}" type="pres">
      <dgm:prSet presAssocID="{34440324-2A3E-EC44-8A00-3E05C9ADC31B}" presName="tx2" presStyleLbl="revTx" presStyleIdx="3" presStyleCnt="4"/>
      <dgm:spPr/>
    </dgm:pt>
    <dgm:pt modelId="{F1C8B7F9-67C6-8148-B021-57DE2339D0A7}" type="pres">
      <dgm:prSet presAssocID="{34440324-2A3E-EC44-8A00-3E05C9ADC31B}" presName="vert2" presStyleCnt="0"/>
      <dgm:spPr/>
    </dgm:pt>
    <dgm:pt modelId="{3E291C2B-B993-824E-9D25-B57FA36470B9}" type="pres">
      <dgm:prSet presAssocID="{34440324-2A3E-EC44-8A00-3E05C9ADC31B}" presName="thinLine2b" presStyleLbl="callout" presStyleIdx="1" presStyleCnt="2"/>
      <dgm:spPr/>
    </dgm:pt>
    <dgm:pt modelId="{10EFC0AC-C661-954C-911E-A1FDF917420A}" type="pres">
      <dgm:prSet presAssocID="{34440324-2A3E-EC44-8A00-3E05C9ADC31B}" presName="vertSpace2b" presStyleCnt="0"/>
      <dgm:spPr/>
    </dgm:pt>
  </dgm:ptLst>
  <dgm:cxnLst>
    <dgm:cxn modelId="{F32AF32B-9DF8-064D-99A5-DD508E5F801A}" srcId="{3FEBB468-8C04-3D4D-9F49-CF5AB6B01DE1}" destId="{9C4AC180-9988-2B48-8784-4F13A14B4EE3}" srcOrd="0" destOrd="0" parTransId="{273FD3FF-E8E7-014A-9784-5EB8EEE13397}" sibTransId="{7A47CDED-1785-F945-A050-24F1C4525D13}"/>
    <dgm:cxn modelId="{B72D3F3C-92BA-824A-A10D-9A2CC6019DEE}" type="presOf" srcId="{3FEBB468-8C04-3D4D-9F49-CF5AB6B01DE1}" destId="{5308B19D-3226-7F43-90A7-076E34833999}" srcOrd="0" destOrd="0" presId="urn:microsoft.com/office/officeart/2008/layout/LinedList"/>
    <dgm:cxn modelId="{A4E00F47-7DC1-5843-87D4-4A7C0D22BB69}" srcId="{0FAEC055-E24C-784D-8042-DCAA7EB1B932}" destId="{34440324-2A3E-EC44-8A00-3E05C9ADC31B}" srcOrd="0" destOrd="0" parTransId="{A17B8D27-0EC7-604D-93E2-8DC7D25B33D0}" sibTransId="{9D65B186-9DBD-5548-9628-649519E0D07A}"/>
    <dgm:cxn modelId="{3FA3FB5D-8D90-B14F-B974-687462832B26}" type="presOf" srcId="{EC0F125E-DBA3-404A-A387-7AA865B70F73}" destId="{93C246D5-7303-C249-A9DD-AB705B9473D2}" srcOrd="0" destOrd="0" presId="urn:microsoft.com/office/officeart/2008/layout/LinedList"/>
    <dgm:cxn modelId="{5E84CB6C-9F61-1F4E-A85F-D94B943F1ADD}" srcId="{EC0F125E-DBA3-404A-A387-7AA865B70F73}" destId="{0FAEC055-E24C-784D-8042-DCAA7EB1B932}" srcOrd="1" destOrd="0" parTransId="{5E06EF93-C9CA-1E42-8A08-EE30A89FB53B}" sibTransId="{248D4B19-B790-5B4B-9AF2-1DF4886A2336}"/>
    <dgm:cxn modelId="{457AC1D2-56FE-1E46-A2D5-6257DD2F5C3A}" srcId="{EC0F125E-DBA3-404A-A387-7AA865B70F73}" destId="{3FEBB468-8C04-3D4D-9F49-CF5AB6B01DE1}" srcOrd="0" destOrd="0" parTransId="{B0720642-24E1-214F-9EA2-6C8B29D7596B}" sibTransId="{7927C5E6-ED9E-C340-A1AA-6EB0872296DB}"/>
    <dgm:cxn modelId="{5B1DD1D7-3C50-9343-B60A-CC296F26704B}" type="presOf" srcId="{9C4AC180-9988-2B48-8784-4F13A14B4EE3}" destId="{5A890009-52E7-D04B-83B6-E421AA5B9F18}" srcOrd="0" destOrd="0" presId="urn:microsoft.com/office/officeart/2008/layout/LinedList"/>
    <dgm:cxn modelId="{6434E2DA-EAAC-E449-9F4C-46D396518DC1}" type="presOf" srcId="{34440324-2A3E-EC44-8A00-3E05C9ADC31B}" destId="{55E25350-D609-0E4C-AF06-74901F766641}" srcOrd="0" destOrd="0" presId="urn:microsoft.com/office/officeart/2008/layout/LinedList"/>
    <dgm:cxn modelId="{1A0D58E9-251C-0846-B159-5CA71FF25135}" type="presOf" srcId="{0FAEC055-E24C-784D-8042-DCAA7EB1B932}" destId="{3CEF4735-D4B5-974D-B9BF-54ACF1BEFBF9}" srcOrd="0" destOrd="0" presId="urn:microsoft.com/office/officeart/2008/layout/LinedList"/>
    <dgm:cxn modelId="{B4A3B9C1-C374-5348-B013-BF66FCA6BB2C}" type="presParOf" srcId="{93C246D5-7303-C249-A9DD-AB705B9473D2}" destId="{49064325-F871-1445-AD04-4E175EF1365E}" srcOrd="0" destOrd="0" presId="urn:microsoft.com/office/officeart/2008/layout/LinedList"/>
    <dgm:cxn modelId="{F71D42BA-38BE-A345-8E97-300984D7A452}" type="presParOf" srcId="{93C246D5-7303-C249-A9DD-AB705B9473D2}" destId="{D0190E46-A216-4748-AA4A-BF9D3C64D281}" srcOrd="1" destOrd="0" presId="urn:microsoft.com/office/officeart/2008/layout/LinedList"/>
    <dgm:cxn modelId="{A8DDAA57-1D0E-3B4E-9E0B-91400EAF0AAD}" type="presParOf" srcId="{D0190E46-A216-4748-AA4A-BF9D3C64D281}" destId="{5308B19D-3226-7F43-90A7-076E34833999}" srcOrd="0" destOrd="0" presId="urn:microsoft.com/office/officeart/2008/layout/LinedList"/>
    <dgm:cxn modelId="{3F0AE5A0-14B6-C449-8F5F-98BC7A19A32C}" type="presParOf" srcId="{D0190E46-A216-4748-AA4A-BF9D3C64D281}" destId="{963D6094-EA4C-1B42-BCD4-4F10A8C244B9}" srcOrd="1" destOrd="0" presId="urn:microsoft.com/office/officeart/2008/layout/LinedList"/>
    <dgm:cxn modelId="{E98D72A0-CC27-1546-9165-8C2F436D28C4}" type="presParOf" srcId="{963D6094-EA4C-1B42-BCD4-4F10A8C244B9}" destId="{A080AE69-75DF-F648-896C-48641745A31E}" srcOrd="0" destOrd="0" presId="urn:microsoft.com/office/officeart/2008/layout/LinedList"/>
    <dgm:cxn modelId="{EEBADB88-3ADD-3C47-947A-6A51F08D54D4}" type="presParOf" srcId="{963D6094-EA4C-1B42-BCD4-4F10A8C244B9}" destId="{F79F41D7-96D8-994B-90BB-FD5462D98DCE}" srcOrd="1" destOrd="0" presId="urn:microsoft.com/office/officeart/2008/layout/LinedList"/>
    <dgm:cxn modelId="{B5B1137D-2BB5-7041-9255-D261E84D8D7A}" type="presParOf" srcId="{F79F41D7-96D8-994B-90BB-FD5462D98DCE}" destId="{2AF22AFB-28A3-9B46-B04D-7F6F29309214}" srcOrd="0" destOrd="0" presId="urn:microsoft.com/office/officeart/2008/layout/LinedList"/>
    <dgm:cxn modelId="{704FD50A-4DB0-284F-B2E1-5CE79257C7FF}" type="presParOf" srcId="{F79F41D7-96D8-994B-90BB-FD5462D98DCE}" destId="{5A890009-52E7-D04B-83B6-E421AA5B9F18}" srcOrd="1" destOrd="0" presId="urn:microsoft.com/office/officeart/2008/layout/LinedList"/>
    <dgm:cxn modelId="{6952F613-986B-B344-B065-D6DCA99FA331}" type="presParOf" srcId="{F79F41D7-96D8-994B-90BB-FD5462D98DCE}" destId="{5C6FBD28-2DA7-3F48-AD02-E9AE689D1CD3}" srcOrd="2" destOrd="0" presId="urn:microsoft.com/office/officeart/2008/layout/LinedList"/>
    <dgm:cxn modelId="{1B3D6069-CC52-5A45-BBF1-84D4C0B44397}" type="presParOf" srcId="{963D6094-EA4C-1B42-BCD4-4F10A8C244B9}" destId="{25CBDD50-B0DB-4E4F-85BD-EFF7B7241204}" srcOrd="2" destOrd="0" presId="urn:microsoft.com/office/officeart/2008/layout/LinedList"/>
    <dgm:cxn modelId="{B78A8587-BFEF-9B4F-AD5A-7026286B7B99}" type="presParOf" srcId="{963D6094-EA4C-1B42-BCD4-4F10A8C244B9}" destId="{2EE0DB58-750B-7D4D-A8F9-B19DCAD00F2A}" srcOrd="3" destOrd="0" presId="urn:microsoft.com/office/officeart/2008/layout/LinedList"/>
    <dgm:cxn modelId="{6B0CE6C8-F44E-4B47-8C10-D8E0974C9E54}" type="presParOf" srcId="{93C246D5-7303-C249-A9DD-AB705B9473D2}" destId="{B1D9BB74-11EB-5446-9A70-9E4A968739EF}" srcOrd="2" destOrd="0" presId="urn:microsoft.com/office/officeart/2008/layout/LinedList"/>
    <dgm:cxn modelId="{16B81272-7EF8-9C47-8DE7-13DC6CC0047E}" type="presParOf" srcId="{93C246D5-7303-C249-A9DD-AB705B9473D2}" destId="{F9440E25-A48D-E442-B3CE-2025710D3FCB}" srcOrd="3" destOrd="0" presId="urn:microsoft.com/office/officeart/2008/layout/LinedList"/>
    <dgm:cxn modelId="{3B1D6651-EDD5-4D4C-9AE8-EA83F8E7EB19}" type="presParOf" srcId="{F9440E25-A48D-E442-B3CE-2025710D3FCB}" destId="{3CEF4735-D4B5-974D-B9BF-54ACF1BEFBF9}" srcOrd="0" destOrd="0" presId="urn:microsoft.com/office/officeart/2008/layout/LinedList"/>
    <dgm:cxn modelId="{47FF0F59-49BD-8C49-8B95-FD890177F81B}" type="presParOf" srcId="{F9440E25-A48D-E442-B3CE-2025710D3FCB}" destId="{61830790-4776-874D-A2DF-5A5BEC691721}" srcOrd="1" destOrd="0" presId="urn:microsoft.com/office/officeart/2008/layout/LinedList"/>
    <dgm:cxn modelId="{17A4C9F8-4F7A-234A-BD22-DBD987C7C3AB}" type="presParOf" srcId="{61830790-4776-874D-A2DF-5A5BEC691721}" destId="{21A50DA7-D7FD-8F48-A142-B33A70F668BD}" srcOrd="0" destOrd="0" presId="urn:microsoft.com/office/officeart/2008/layout/LinedList"/>
    <dgm:cxn modelId="{885DA727-07E2-9441-BD84-9DC530F281A5}" type="presParOf" srcId="{61830790-4776-874D-A2DF-5A5BEC691721}" destId="{7BA82E4F-F410-9547-8189-2D5C2CA7D4B1}" srcOrd="1" destOrd="0" presId="urn:microsoft.com/office/officeart/2008/layout/LinedList"/>
    <dgm:cxn modelId="{9AAB106F-8904-BD48-AACF-0F2227A1E1B2}" type="presParOf" srcId="{7BA82E4F-F410-9547-8189-2D5C2CA7D4B1}" destId="{A37AF7C1-A047-2C4F-A77E-1E81CD548BAA}" srcOrd="0" destOrd="0" presId="urn:microsoft.com/office/officeart/2008/layout/LinedList"/>
    <dgm:cxn modelId="{16651143-F3FE-E641-BC34-35951D7980DF}" type="presParOf" srcId="{7BA82E4F-F410-9547-8189-2D5C2CA7D4B1}" destId="{55E25350-D609-0E4C-AF06-74901F766641}" srcOrd="1" destOrd="0" presId="urn:microsoft.com/office/officeart/2008/layout/LinedList"/>
    <dgm:cxn modelId="{BE192FA0-AE50-0D42-A935-4ABE4FE5EAF4}" type="presParOf" srcId="{7BA82E4F-F410-9547-8189-2D5C2CA7D4B1}" destId="{F1C8B7F9-67C6-8148-B021-57DE2339D0A7}" srcOrd="2" destOrd="0" presId="urn:microsoft.com/office/officeart/2008/layout/LinedList"/>
    <dgm:cxn modelId="{0EFA4DA9-4933-254F-AF15-C9CD860E5A28}" type="presParOf" srcId="{61830790-4776-874D-A2DF-5A5BEC691721}" destId="{3E291C2B-B993-824E-9D25-B57FA36470B9}" srcOrd="2" destOrd="0" presId="urn:microsoft.com/office/officeart/2008/layout/LinedList"/>
    <dgm:cxn modelId="{4D1A97D1-CF28-8F49-87BB-2BE591A388A4}" type="presParOf" srcId="{61830790-4776-874D-A2DF-5A5BEC691721}" destId="{10EFC0AC-C661-954C-911E-A1FDF917420A}"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6C36A4-96DF-5748-9997-06D356BC5E22}"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7015E209-61CB-5045-B391-554768571407}">
      <dgm:prSet/>
      <dgm:spPr/>
      <dgm:t>
        <a:bodyPr/>
        <a:lstStyle/>
        <a:p>
          <a:pPr rtl="0"/>
          <a:r>
            <a:rPr lang="en-US" dirty="0"/>
            <a:t>Linux does not recognize a distinction between threads and processes</a:t>
          </a:r>
        </a:p>
      </dgm:t>
    </dgm:pt>
    <dgm:pt modelId="{0C25A3C0-4697-9D46-A105-8EEB90785C5D}" type="parTrans" cxnId="{7686F0CC-2C42-254D-AF02-C2EF4FAD0C6F}">
      <dgm:prSet/>
      <dgm:spPr/>
      <dgm:t>
        <a:bodyPr/>
        <a:lstStyle/>
        <a:p>
          <a:endParaRPr lang="en-US"/>
        </a:p>
      </dgm:t>
    </dgm:pt>
    <dgm:pt modelId="{9FE6A665-296F-D746-88A0-B61CE7397CF8}" type="sibTrans" cxnId="{7686F0CC-2C42-254D-AF02-C2EF4FAD0C6F}">
      <dgm:prSet/>
      <dgm:spPr/>
      <dgm:t>
        <a:bodyPr/>
        <a:lstStyle/>
        <a:p>
          <a:endParaRPr lang="en-US"/>
        </a:p>
      </dgm:t>
    </dgm:pt>
    <dgm:pt modelId="{03004648-CF15-EA4A-9A2C-FE0C7362D072}">
      <dgm:prSet/>
      <dgm:spPr/>
      <dgm:t>
        <a:bodyPr/>
        <a:lstStyle/>
        <a:p>
          <a:pPr rtl="0"/>
          <a:r>
            <a:rPr lang="en-US" dirty="0"/>
            <a:t>User-level threads are mapped into kernel-level processes</a:t>
          </a:r>
        </a:p>
      </dgm:t>
    </dgm:pt>
    <dgm:pt modelId="{17C9C081-FCF1-4449-8832-3CEB5643E07D}" type="parTrans" cxnId="{4121FC19-7409-0349-B6AD-80790E4508FB}">
      <dgm:prSet/>
      <dgm:spPr/>
      <dgm:t>
        <a:bodyPr/>
        <a:lstStyle/>
        <a:p>
          <a:endParaRPr lang="en-US"/>
        </a:p>
      </dgm:t>
    </dgm:pt>
    <dgm:pt modelId="{910DDA51-4B64-FA45-85EA-9E8835105C11}" type="sibTrans" cxnId="{4121FC19-7409-0349-B6AD-80790E4508FB}">
      <dgm:prSet/>
      <dgm:spPr/>
      <dgm:t>
        <a:bodyPr/>
        <a:lstStyle/>
        <a:p>
          <a:endParaRPr lang="en-US"/>
        </a:p>
      </dgm:t>
    </dgm:pt>
    <dgm:pt modelId="{1D62CB1B-BFFA-EE4F-A0CE-AFA35A0E604F}">
      <dgm:prSet/>
      <dgm:spPr/>
      <dgm:t>
        <a:bodyPr/>
        <a:lstStyle/>
        <a:p>
          <a:pPr rtl="0"/>
          <a:r>
            <a:rPr lang="en-US" dirty="0"/>
            <a:t>A new process is created by copying the attributes of the current process</a:t>
          </a:r>
        </a:p>
      </dgm:t>
    </dgm:pt>
    <dgm:pt modelId="{59E1D0BD-D748-9743-AA78-DADB153C35AB}" type="parTrans" cxnId="{C1E13864-E37B-1445-8DDE-C2157B05CF6A}">
      <dgm:prSet/>
      <dgm:spPr/>
      <dgm:t>
        <a:bodyPr/>
        <a:lstStyle/>
        <a:p>
          <a:endParaRPr lang="en-US"/>
        </a:p>
      </dgm:t>
    </dgm:pt>
    <dgm:pt modelId="{94966CDF-5C39-B34B-86CB-7E43C8FAEE1F}" type="sibTrans" cxnId="{C1E13864-E37B-1445-8DDE-C2157B05CF6A}">
      <dgm:prSet/>
      <dgm:spPr/>
      <dgm:t>
        <a:bodyPr/>
        <a:lstStyle/>
        <a:p>
          <a:endParaRPr lang="en-US"/>
        </a:p>
      </dgm:t>
    </dgm:pt>
    <dgm:pt modelId="{60ED8340-0C4C-EE4A-A93D-12BB14A481E8}">
      <dgm:prSet/>
      <dgm:spPr/>
      <dgm:t>
        <a:bodyPr/>
        <a:lstStyle/>
        <a:p>
          <a:pPr rtl="0"/>
          <a:r>
            <a:rPr lang="en-US" dirty="0"/>
            <a:t>The new process can be </a:t>
          </a:r>
          <a:r>
            <a:rPr lang="en-US" i="1" dirty="0"/>
            <a:t>cloned</a:t>
          </a:r>
          <a:r>
            <a:rPr lang="en-US" dirty="0"/>
            <a:t> so that it shares resources</a:t>
          </a:r>
        </a:p>
      </dgm:t>
    </dgm:pt>
    <dgm:pt modelId="{D3CFC4D5-9BA4-C541-9E0F-91F1974381F0}" type="parTrans" cxnId="{73244F4C-82AF-1D45-AEED-19E09DFDD251}">
      <dgm:prSet/>
      <dgm:spPr/>
      <dgm:t>
        <a:bodyPr/>
        <a:lstStyle/>
        <a:p>
          <a:endParaRPr lang="en-US"/>
        </a:p>
      </dgm:t>
    </dgm:pt>
    <dgm:pt modelId="{2C623DF4-DA53-0043-A904-A3A29F85813D}" type="sibTrans" cxnId="{73244F4C-82AF-1D45-AEED-19E09DFDD251}">
      <dgm:prSet/>
      <dgm:spPr/>
      <dgm:t>
        <a:bodyPr/>
        <a:lstStyle/>
        <a:p>
          <a:endParaRPr lang="en-US"/>
        </a:p>
      </dgm:t>
    </dgm:pt>
    <dgm:pt modelId="{BCC37A1F-C960-F648-BA15-112D0A8017E5}">
      <dgm:prSet/>
      <dgm:spPr/>
      <dgm:t>
        <a:bodyPr/>
        <a:lstStyle/>
        <a:p>
          <a:pPr rtl="0"/>
          <a:r>
            <a:rPr lang="en-US" dirty="0"/>
            <a:t>The clone() call creates separate stack spaces for each process</a:t>
          </a:r>
        </a:p>
      </dgm:t>
    </dgm:pt>
    <dgm:pt modelId="{CDAE8B2C-68D0-884B-AF0D-79A7A39E8076}" type="parTrans" cxnId="{F492B492-4081-B541-9A54-4388EA0D8C29}">
      <dgm:prSet/>
      <dgm:spPr/>
      <dgm:t>
        <a:bodyPr/>
        <a:lstStyle/>
        <a:p>
          <a:endParaRPr lang="en-US"/>
        </a:p>
      </dgm:t>
    </dgm:pt>
    <dgm:pt modelId="{F174B645-061C-9C49-BE94-E5A93EBD9C49}" type="sibTrans" cxnId="{F492B492-4081-B541-9A54-4388EA0D8C29}">
      <dgm:prSet/>
      <dgm:spPr/>
      <dgm:t>
        <a:bodyPr/>
        <a:lstStyle/>
        <a:p>
          <a:endParaRPr lang="en-US"/>
        </a:p>
      </dgm:t>
    </dgm:pt>
    <dgm:pt modelId="{9C94C196-4397-5747-A652-D264D4FEA7FB}" type="pres">
      <dgm:prSet presAssocID="{426C36A4-96DF-5748-9997-06D356BC5E22}" presName="Name0" presStyleCnt="0">
        <dgm:presLayoutVars>
          <dgm:dir/>
          <dgm:resizeHandles val="exact"/>
        </dgm:presLayoutVars>
      </dgm:prSet>
      <dgm:spPr/>
    </dgm:pt>
    <dgm:pt modelId="{8D239878-0953-D24D-AB28-4410346F12E1}" type="pres">
      <dgm:prSet presAssocID="{426C36A4-96DF-5748-9997-06D356BC5E22}" presName="arrow" presStyleLbl="bgShp" presStyleIdx="0" presStyleCnt="1"/>
      <dgm:spPr>
        <a:solidFill>
          <a:schemeClr val="accent1">
            <a:lumMod val="75000"/>
          </a:schemeClr>
        </a:solidFill>
      </dgm:spPr>
    </dgm:pt>
    <dgm:pt modelId="{7D5727CA-1D75-DC45-92B9-C33342825906}" type="pres">
      <dgm:prSet presAssocID="{426C36A4-96DF-5748-9997-06D356BC5E22}" presName="points" presStyleCnt="0"/>
      <dgm:spPr/>
    </dgm:pt>
    <dgm:pt modelId="{3D1B0238-4B3C-0F47-8180-339204284AF8}" type="pres">
      <dgm:prSet presAssocID="{7015E209-61CB-5045-B391-554768571407}" presName="compositeA" presStyleCnt="0"/>
      <dgm:spPr/>
    </dgm:pt>
    <dgm:pt modelId="{269AE79F-AD2D-A84D-A53E-F1FB78B974BD}" type="pres">
      <dgm:prSet presAssocID="{7015E209-61CB-5045-B391-554768571407}" presName="textA" presStyleLbl="revTx" presStyleIdx="0" presStyleCnt="5">
        <dgm:presLayoutVars>
          <dgm:bulletEnabled val="1"/>
        </dgm:presLayoutVars>
      </dgm:prSet>
      <dgm:spPr/>
    </dgm:pt>
    <dgm:pt modelId="{E4BAC01D-2B7F-DF40-9C04-EF02D143BCC9}" type="pres">
      <dgm:prSet presAssocID="{7015E209-61CB-5045-B391-554768571407}" presName="circleA" presStyleLbl="node1" presStyleIdx="0" presStyleCnt="5" custLinFactNeighborX="21949" custLinFactNeighborY="6140"/>
      <dgm:spPr>
        <a:solidFill>
          <a:schemeClr val="accent2">
            <a:lumMod val="75000"/>
          </a:schemeClr>
        </a:solidFill>
      </dgm:spPr>
    </dgm:pt>
    <dgm:pt modelId="{B9410C63-3ED1-104D-97D7-C141710B5E92}" type="pres">
      <dgm:prSet presAssocID="{7015E209-61CB-5045-B391-554768571407}" presName="spaceA" presStyleCnt="0"/>
      <dgm:spPr/>
    </dgm:pt>
    <dgm:pt modelId="{A340D117-E6DF-0D40-A623-EF3035D43A14}" type="pres">
      <dgm:prSet presAssocID="{9FE6A665-296F-D746-88A0-B61CE7397CF8}" presName="space" presStyleCnt="0"/>
      <dgm:spPr/>
    </dgm:pt>
    <dgm:pt modelId="{48AEC6A9-A3BB-AC46-B6D1-95281861E9BB}" type="pres">
      <dgm:prSet presAssocID="{03004648-CF15-EA4A-9A2C-FE0C7362D072}" presName="compositeB" presStyleCnt="0"/>
      <dgm:spPr/>
    </dgm:pt>
    <dgm:pt modelId="{AA39FEB8-4F13-6842-90E7-7179513C2883}" type="pres">
      <dgm:prSet presAssocID="{03004648-CF15-EA4A-9A2C-FE0C7362D072}" presName="textB" presStyleLbl="revTx" presStyleIdx="1" presStyleCnt="5">
        <dgm:presLayoutVars>
          <dgm:bulletEnabled val="1"/>
        </dgm:presLayoutVars>
      </dgm:prSet>
      <dgm:spPr/>
    </dgm:pt>
    <dgm:pt modelId="{D5A58B68-FCE0-594C-89A8-167F463190C7}" type="pres">
      <dgm:prSet presAssocID="{03004648-CF15-EA4A-9A2C-FE0C7362D072}" presName="circleB" presStyleLbl="node1" presStyleIdx="1" presStyleCnt="5"/>
      <dgm:spPr>
        <a:solidFill>
          <a:schemeClr val="accent2">
            <a:lumMod val="75000"/>
          </a:schemeClr>
        </a:solidFill>
      </dgm:spPr>
    </dgm:pt>
    <dgm:pt modelId="{DC97E8CE-60BA-9643-8CE7-AD2BC785FBBE}" type="pres">
      <dgm:prSet presAssocID="{03004648-CF15-EA4A-9A2C-FE0C7362D072}" presName="spaceB" presStyleCnt="0"/>
      <dgm:spPr/>
    </dgm:pt>
    <dgm:pt modelId="{27F19551-620E-5746-9BFE-F8CFA2678998}" type="pres">
      <dgm:prSet presAssocID="{910DDA51-4B64-FA45-85EA-9E8835105C11}" presName="space" presStyleCnt="0"/>
      <dgm:spPr/>
    </dgm:pt>
    <dgm:pt modelId="{0A368C5B-32C0-B84E-A6F7-C185F4F18E5D}" type="pres">
      <dgm:prSet presAssocID="{1D62CB1B-BFFA-EE4F-A0CE-AFA35A0E604F}" presName="compositeA" presStyleCnt="0"/>
      <dgm:spPr/>
    </dgm:pt>
    <dgm:pt modelId="{DD820194-B3DF-3B49-B9ED-61CBD95ECA12}" type="pres">
      <dgm:prSet presAssocID="{1D62CB1B-BFFA-EE4F-A0CE-AFA35A0E604F}" presName="textA" presStyleLbl="revTx" presStyleIdx="2" presStyleCnt="5">
        <dgm:presLayoutVars>
          <dgm:bulletEnabled val="1"/>
        </dgm:presLayoutVars>
      </dgm:prSet>
      <dgm:spPr/>
    </dgm:pt>
    <dgm:pt modelId="{DC2D55E0-4420-7840-A591-F950FA7F560E}" type="pres">
      <dgm:prSet presAssocID="{1D62CB1B-BFFA-EE4F-A0CE-AFA35A0E604F}" presName="circleA" presStyleLbl="node1" presStyleIdx="2" presStyleCnt="5"/>
      <dgm:spPr>
        <a:solidFill>
          <a:schemeClr val="accent2">
            <a:lumMod val="75000"/>
          </a:schemeClr>
        </a:solidFill>
      </dgm:spPr>
    </dgm:pt>
    <dgm:pt modelId="{AF29F733-6E21-504B-8688-ED325A012326}" type="pres">
      <dgm:prSet presAssocID="{1D62CB1B-BFFA-EE4F-A0CE-AFA35A0E604F}" presName="spaceA" presStyleCnt="0"/>
      <dgm:spPr/>
    </dgm:pt>
    <dgm:pt modelId="{C1493631-51A8-7646-AC3C-4E62E2FE4827}" type="pres">
      <dgm:prSet presAssocID="{94966CDF-5C39-B34B-86CB-7E43C8FAEE1F}" presName="space" presStyleCnt="0"/>
      <dgm:spPr/>
    </dgm:pt>
    <dgm:pt modelId="{87944CC9-1F22-7248-BE4D-E302DC5F4C02}" type="pres">
      <dgm:prSet presAssocID="{60ED8340-0C4C-EE4A-A93D-12BB14A481E8}" presName="compositeB" presStyleCnt="0"/>
      <dgm:spPr/>
    </dgm:pt>
    <dgm:pt modelId="{B7E953B2-517D-1E48-BCD7-19C2AF470A25}" type="pres">
      <dgm:prSet presAssocID="{60ED8340-0C4C-EE4A-A93D-12BB14A481E8}" presName="textB" presStyleLbl="revTx" presStyleIdx="3" presStyleCnt="5">
        <dgm:presLayoutVars>
          <dgm:bulletEnabled val="1"/>
        </dgm:presLayoutVars>
      </dgm:prSet>
      <dgm:spPr/>
    </dgm:pt>
    <dgm:pt modelId="{26608E29-072E-6745-AE4E-B250960414E0}" type="pres">
      <dgm:prSet presAssocID="{60ED8340-0C4C-EE4A-A93D-12BB14A481E8}" presName="circleB" presStyleLbl="node1" presStyleIdx="3" presStyleCnt="5"/>
      <dgm:spPr>
        <a:solidFill>
          <a:schemeClr val="accent2">
            <a:lumMod val="75000"/>
          </a:schemeClr>
        </a:solidFill>
      </dgm:spPr>
    </dgm:pt>
    <dgm:pt modelId="{F0ED7E82-F5A0-4E41-BE8B-7CC3A4E0A582}" type="pres">
      <dgm:prSet presAssocID="{60ED8340-0C4C-EE4A-A93D-12BB14A481E8}" presName="spaceB" presStyleCnt="0"/>
      <dgm:spPr/>
    </dgm:pt>
    <dgm:pt modelId="{30AB00E2-358C-324D-B487-8AA64E662161}" type="pres">
      <dgm:prSet presAssocID="{2C623DF4-DA53-0043-A904-A3A29F85813D}" presName="space" presStyleCnt="0"/>
      <dgm:spPr/>
    </dgm:pt>
    <dgm:pt modelId="{1ADBB04C-D140-364B-8FF9-7A81A7B35BA0}" type="pres">
      <dgm:prSet presAssocID="{BCC37A1F-C960-F648-BA15-112D0A8017E5}" presName="compositeA" presStyleCnt="0"/>
      <dgm:spPr/>
    </dgm:pt>
    <dgm:pt modelId="{CB731189-60FA-8743-98A3-0A6530A73E12}" type="pres">
      <dgm:prSet presAssocID="{BCC37A1F-C960-F648-BA15-112D0A8017E5}" presName="textA" presStyleLbl="revTx" presStyleIdx="4" presStyleCnt="5">
        <dgm:presLayoutVars>
          <dgm:bulletEnabled val="1"/>
        </dgm:presLayoutVars>
      </dgm:prSet>
      <dgm:spPr/>
    </dgm:pt>
    <dgm:pt modelId="{9F1FBD59-E618-0148-9918-AC733CAF772D}" type="pres">
      <dgm:prSet presAssocID="{BCC37A1F-C960-F648-BA15-112D0A8017E5}" presName="circleA" presStyleLbl="node1" presStyleIdx="4" presStyleCnt="5"/>
      <dgm:spPr>
        <a:solidFill>
          <a:schemeClr val="accent2">
            <a:lumMod val="75000"/>
          </a:schemeClr>
        </a:solidFill>
      </dgm:spPr>
    </dgm:pt>
    <dgm:pt modelId="{899FCC44-FE2F-C547-B556-2FD3434995C0}" type="pres">
      <dgm:prSet presAssocID="{BCC37A1F-C960-F648-BA15-112D0A8017E5}" presName="spaceA" presStyleCnt="0"/>
      <dgm:spPr/>
    </dgm:pt>
  </dgm:ptLst>
  <dgm:cxnLst>
    <dgm:cxn modelId="{4121FC19-7409-0349-B6AD-80790E4508FB}" srcId="{426C36A4-96DF-5748-9997-06D356BC5E22}" destId="{03004648-CF15-EA4A-9A2C-FE0C7362D072}" srcOrd="1" destOrd="0" parTransId="{17C9C081-FCF1-4449-8832-3CEB5643E07D}" sibTransId="{910DDA51-4B64-FA45-85EA-9E8835105C11}"/>
    <dgm:cxn modelId="{7561682D-1C15-7F4E-81A2-09C7CA090B32}" type="presOf" srcId="{7015E209-61CB-5045-B391-554768571407}" destId="{269AE79F-AD2D-A84D-A53E-F1FB78B974BD}" srcOrd="0" destOrd="0" presId="urn:microsoft.com/office/officeart/2005/8/layout/hProcess11"/>
    <dgm:cxn modelId="{73244F4C-82AF-1D45-AEED-19E09DFDD251}" srcId="{426C36A4-96DF-5748-9997-06D356BC5E22}" destId="{60ED8340-0C4C-EE4A-A93D-12BB14A481E8}" srcOrd="3" destOrd="0" parTransId="{D3CFC4D5-9BA4-C541-9E0F-91F1974381F0}" sibTransId="{2C623DF4-DA53-0043-A904-A3A29F85813D}"/>
    <dgm:cxn modelId="{4B6A6252-62B4-8D4E-ACE9-694D470B1982}" type="presOf" srcId="{1D62CB1B-BFFA-EE4F-A0CE-AFA35A0E604F}" destId="{DD820194-B3DF-3B49-B9ED-61CBD95ECA12}" srcOrd="0" destOrd="0" presId="urn:microsoft.com/office/officeart/2005/8/layout/hProcess11"/>
    <dgm:cxn modelId="{EC565656-9FEE-3545-B4D5-190DEB728034}" type="presOf" srcId="{426C36A4-96DF-5748-9997-06D356BC5E22}" destId="{9C94C196-4397-5747-A652-D264D4FEA7FB}" srcOrd="0" destOrd="0" presId="urn:microsoft.com/office/officeart/2005/8/layout/hProcess11"/>
    <dgm:cxn modelId="{BA7B7E61-1683-384E-B81A-B019DDD55D2E}" type="presOf" srcId="{BCC37A1F-C960-F648-BA15-112D0A8017E5}" destId="{CB731189-60FA-8743-98A3-0A6530A73E12}" srcOrd="0" destOrd="0" presId="urn:microsoft.com/office/officeart/2005/8/layout/hProcess11"/>
    <dgm:cxn modelId="{C1E13864-E37B-1445-8DDE-C2157B05CF6A}" srcId="{426C36A4-96DF-5748-9997-06D356BC5E22}" destId="{1D62CB1B-BFFA-EE4F-A0CE-AFA35A0E604F}" srcOrd="2" destOrd="0" parTransId="{59E1D0BD-D748-9743-AA78-DADB153C35AB}" sibTransId="{94966CDF-5C39-B34B-86CB-7E43C8FAEE1F}"/>
    <dgm:cxn modelId="{F492B492-4081-B541-9A54-4388EA0D8C29}" srcId="{426C36A4-96DF-5748-9997-06D356BC5E22}" destId="{BCC37A1F-C960-F648-BA15-112D0A8017E5}" srcOrd="4" destOrd="0" parTransId="{CDAE8B2C-68D0-884B-AF0D-79A7A39E8076}" sibTransId="{F174B645-061C-9C49-BE94-E5A93EBD9C49}"/>
    <dgm:cxn modelId="{EAAD1FAD-90B2-5E4F-84A0-F52E3B1765C8}" type="presOf" srcId="{03004648-CF15-EA4A-9A2C-FE0C7362D072}" destId="{AA39FEB8-4F13-6842-90E7-7179513C2883}" srcOrd="0" destOrd="0" presId="urn:microsoft.com/office/officeart/2005/8/layout/hProcess11"/>
    <dgm:cxn modelId="{104FBAC4-F103-8C44-AEA4-B52434FCCC01}" type="presOf" srcId="{60ED8340-0C4C-EE4A-A93D-12BB14A481E8}" destId="{B7E953B2-517D-1E48-BCD7-19C2AF470A25}" srcOrd="0" destOrd="0" presId="urn:microsoft.com/office/officeart/2005/8/layout/hProcess11"/>
    <dgm:cxn modelId="{7686F0CC-2C42-254D-AF02-C2EF4FAD0C6F}" srcId="{426C36A4-96DF-5748-9997-06D356BC5E22}" destId="{7015E209-61CB-5045-B391-554768571407}" srcOrd="0" destOrd="0" parTransId="{0C25A3C0-4697-9D46-A105-8EEB90785C5D}" sibTransId="{9FE6A665-296F-D746-88A0-B61CE7397CF8}"/>
    <dgm:cxn modelId="{76344707-F11F-3B4F-A068-3C7F69F2C90E}" type="presParOf" srcId="{9C94C196-4397-5747-A652-D264D4FEA7FB}" destId="{8D239878-0953-D24D-AB28-4410346F12E1}" srcOrd="0" destOrd="0" presId="urn:microsoft.com/office/officeart/2005/8/layout/hProcess11"/>
    <dgm:cxn modelId="{4F1FDDF1-2718-8647-AE26-B00AF735FA5B}" type="presParOf" srcId="{9C94C196-4397-5747-A652-D264D4FEA7FB}" destId="{7D5727CA-1D75-DC45-92B9-C33342825906}" srcOrd="1" destOrd="0" presId="urn:microsoft.com/office/officeart/2005/8/layout/hProcess11"/>
    <dgm:cxn modelId="{2E95C3D6-36C7-5548-94EA-D8C3C268A0F9}" type="presParOf" srcId="{7D5727CA-1D75-DC45-92B9-C33342825906}" destId="{3D1B0238-4B3C-0F47-8180-339204284AF8}" srcOrd="0" destOrd="0" presId="urn:microsoft.com/office/officeart/2005/8/layout/hProcess11"/>
    <dgm:cxn modelId="{AA640CE2-D561-4244-99A3-1D7D8F36A5F2}" type="presParOf" srcId="{3D1B0238-4B3C-0F47-8180-339204284AF8}" destId="{269AE79F-AD2D-A84D-A53E-F1FB78B974BD}" srcOrd="0" destOrd="0" presId="urn:microsoft.com/office/officeart/2005/8/layout/hProcess11"/>
    <dgm:cxn modelId="{3E223A23-4E1E-6342-AE7E-B6CB0300E4EB}" type="presParOf" srcId="{3D1B0238-4B3C-0F47-8180-339204284AF8}" destId="{E4BAC01D-2B7F-DF40-9C04-EF02D143BCC9}" srcOrd="1" destOrd="0" presId="urn:microsoft.com/office/officeart/2005/8/layout/hProcess11"/>
    <dgm:cxn modelId="{D6CF1D49-CDB7-674D-A054-A307941B19CF}" type="presParOf" srcId="{3D1B0238-4B3C-0F47-8180-339204284AF8}" destId="{B9410C63-3ED1-104D-97D7-C141710B5E92}" srcOrd="2" destOrd="0" presId="urn:microsoft.com/office/officeart/2005/8/layout/hProcess11"/>
    <dgm:cxn modelId="{E4193922-8CC6-514D-A74E-EF3B141A4AE1}" type="presParOf" srcId="{7D5727CA-1D75-DC45-92B9-C33342825906}" destId="{A340D117-E6DF-0D40-A623-EF3035D43A14}" srcOrd="1" destOrd="0" presId="urn:microsoft.com/office/officeart/2005/8/layout/hProcess11"/>
    <dgm:cxn modelId="{3F54C54E-49A4-7945-932C-2728E0FEE3D5}" type="presParOf" srcId="{7D5727CA-1D75-DC45-92B9-C33342825906}" destId="{48AEC6A9-A3BB-AC46-B6D1-95281861E9BB}" srcOrd="2" destOrd="0" presId="urn:microsoft.com/office/officeart/2005/8/layout/hProcess11"/>
    <dgm:cxn modelId="{521840AC-7B2E-E743-A1DB-624EE136D008}" type="presParOf" srcId="{48AEC6A9-A3BB-AC46-B6D1-95281861E9BB}" destId="{AA39FEB8-4F13-6842-90E7-7179513C2883}" srcOrd="0" destOrd="0" presId="urn:microsoft.com/office/officeart/2005/8/layout/hProcess11"/>
    <dgm:cxn modelId="{DCDC769F-9F52-7047-A200-666193CDC55E}" type="presParOf" srcId="{48AEC6A9-A3BB-AC46-B6D1-95281861E9BB}" destId="{D5A58B68-FCE0-594C-89A8-167F463190C7}" srcOrd="1" destOrd="0" presId="urn:microsoft.com/office/officeart/2005/8/layout/hProcess11"/>
    <dgm:cxn modelId="{5262916C-C9C0-FF47-B832-E24F03296ED2}" type="presParOf" srcId="{48AEC6A9-A3BB-AC46-B6D1-95281861E9BB}" destId="{DC97E8CE-60BA-9643-8CE7-AD2BC785FBBE}" srcOrd="2" destOrd="0" presId="urn:microsoft.com/office/officeart/2005/8/layout/hProcess11"/>
    <dgm:cxn modelId="{70B82641-E886-BE49-8EBB-ACF5D274A443}" type="presParOf" srcId="{7D5727CA-1D75-DC45-92B9-C33342825906}" destId="{27F19551-620E-5746-9BFE-F8CFA2678998}" srcOrd="3" destOrd="0" presId="urn:microsoft.com/office/officeart/2005/8/layout/hProcess11"/>
    <dgm:cxn modelId="{D7B9D957-A9B6-F648-AF2E-31DE7E9C41C9}" type="presParOf" srcId="{7D5727CA-1D75-DC45-92B9-C33342825906}" destId="{0A368C5B-32C0-B84E-A6F7-C185F4F18E5D}" srcOrd="4" destOrd="0" presId="urn:microsoft.com/office/officeart/2005/8/layout/hProcess11"/>
    <dgm:cxn modelId="{FC0350D9-3BC9-5D42-AD2E-996840B6C559}" type="presParOf" srcId="{0A368C5B-32C0-B84E-A6F7-C185F4F18E5D}" destId="{DD820194-B3DF-3B49-B9ED-61CBD95ECA12}" srcOrd="0" destOrd="0" presId="urn:microsoft.com/office/officeart/2005/8/layout/hProcess11"/>
    <dgm:cxn modelId="{D5C0E92E-89A6-FE48-A28E-5064A618F767}" type="presParOf" srcId="{0A368C5B-32C0-B84E-A6F7-C185F4F18E5D}" destId="{DC2D55E0-4420-7840-A591-F950FA7F560E}" srcOrd="1" destOrd="0" presId="urn:microsoft.com/office/officeart/2005/8/layout/hProcess11"/>
    <dgm:cxn modelId="{A1820B65-DE67-3A45-8974-6F70DB3D9330}" type="presParOf" srcId="{0A368C5B-32C0-B84E-A6F7-C185F4F18E5D}" destId="{AF29F733-6E21-504B-8688-ED325A012326}" srcOrd="2" destOrd="0" presId="urn:microsoft.com/office/officeart/2005/8/layout/hProcess11"/>
    <dgm:cxn modelId="{CA2B0C56-9C2C-D849-AF4E-2A5FF82C99E5}" type="presParOf" srcId="{7D5727CA-1D75-DC45-92B9-C33342825906}" destId="{C1493631-51A8-7646-AC3C-4E62E2FE4827}" srcOrd="5" destOrd="0" presId="urn:microsoft.com/office/officeart/2005/8/layout/hProcess11"/>
    <dgm:cxn modelId="{37B3EF73-D1B9-0B48-B24D-1AB585B63330}" type="presParOf" srcId="{7D5727CA-1D75-DC45-92B9-C33342825906}" destId="{87944CC9-1F22-7248-BE4D-E302DC5F4C02}" srcOrd="6" destOrd="0" presId="urn:microsoft.com/office/officeart/2005/8/layout/hProcess11"/>
    <dgm:cxn modelId="{E4BDC16F-BA35-334E-9B3C-B6A1B53BBD5D}" type="presParOf" srcId="{87944CC9-1F22-7248-BE4D-E302DC5F4C02}" destId="{B7E953B2-517D-1E48-BCD7-19C2AF470A25}" srcOrd="0" destOrd="0" presId="urn:microsoft.com/office/officeart/2005/8/layout/hProcess11"/>
    <dgm:cxn modelId="{67AA192C-37EE-2D49-A4D0-2113D2B29B68}" type="presParOf" srcId="{87944CC9-1F22-7248-BE4D-E302DC5F4C02}" destId="{26608E29-072E-6745-AE4E-B250960414E0}" srcOrd="1" destOrd="0" presId="urn:microsoft.com/office/officeart/2005/8/layout/hProcess11"/>
    <dgm:cxn modelId="{57E57DC2-E7F6-8148-BD8D-C91B68D388D5}" type="presParOf" srcId="{87944CC9-1F22-7248-BE4D-E302DC5F4C02}" destId="{F0ED7E82-F5A0-4E41-BE8B-7CC3A4E0A582}" srcOrd="2" destOrd="0" presId="urn:microsoft.com/office/officeart/2005/8/layout/hProcess11"/>
    <dgm:cxn modelId="{9B5E8478-2EF0-A049-97AE-2924A07BCD6B}" type="presParOf" srcId="{7D5727CA-1D75-DC45-92B9-C33342825906}" destId="{30AB00E2-358C-324D-B487-8AA64E662161}" srcOrd="7" destOrd="0" presId="urn:microsoft.com/office/officeart/2005/8/layout/hProcess11"/>
    <dgm:cxn modelId="{D56F8E89-B28E-9F46-A0B0-EDBB87F8AA86}" type="presParOf" srcId="{7D5727CA-1D75-DC45-92B9-C33342825906}" destId="{1ADBB04C-D140-364B-8FF9-7A81A7B35BA0}" srcOrd="8" destOrd="0" presId="urn:microsoft.com/office/officeart/2005/8/layout/hProcess11"/>
    <dgm:cxn modelId="{71FF8A36-39B3-CA4E-8358-0753841CF335}" type="presParOf" srcId="{1ADBB04C-D140-364B-8FF9-7A81A7B35BA0}" destId="{CB731189-60FA-8743-98A3-0A6530A73E12}" srcOrd="0" destOrd="0" presId="urn:microsoft.com/office/officeart/2005/8/layout/hProcess11"/>
    <dgm:cxn modelId="{8F1C1657-5165-484C-8E87-440309AE985A}" type="presParOf" srcId="{1ADBB04C-D140-364B-8FF9-7A81A7B35BA0}" destId="{9F1FBD59-E618-0148-9918-AC733CAF772D}" srcOrd="1" destOrd="0" presId="urn:microsoft.com/office/officeart/2005/8/layout/hProcess11"/>
    <dgm:cxn modelId="{BA920ECF-B1E1-2A4D-BD4C-B5DCC655EBEA}" type="presParOf" srcId="{1ADBB04C-D140-364B-8FF9-7A81A7B35BA0}" destId="{899FCC44-FE2F-C547-B556-2FD3434995C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24D38-E902-DF4A-817F-AECD509B69DC}">
      <dsp:nvSpPr>
        <dsp:cNvPr id="0" name=""/>
        <dsp:cNvSpPr/>
      </dsp:nvSpPr>
      <dsp:spPr>
        <a:xfrm>
          <a:off x="0" y="599047"/>
          <a:ext cx="8686800" cy="4636799"/>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74192" tIns="666496" rIns="674192" bIns="227584" numCol="1" spcCol="1270" anchor="t" anchorCtr="0">
          <a:noAutofit/>
        </a:bodyPr>
        <a:lstStyle/>
        <a:p>
          <a:pPr marL="285750" lvl="1" indent="-285750" algn="l" defTabSz="1422400" rtl="0">
            <a:lnSpc>
              <a:spcPct val="90000"/>
            </a:lnSpc>
            <a:spcBef>
              <a:spcPct val="0"/>
            </a:spcBef>
            <a:spcAft>
              <a:spcPct val="15000"/>
            </a:spcAft>
            <a:buChar char="•"/>
          </a:pPr>
          <a:r>
            <a:rPr lang="en-US" sz="3200" kern="1200" dirty="0"/>
            <a:t>an execution state (Running, Ready, etc.)</a:t>
          </a:r>
        </a:p>
        <a:p>
          <a:pPr marL="285750" lvl="1" indent="-285750" algn="l" defTabSz="1422400" rtl="0">
            <a:lnSpc>
              <a:spcPct val="90000"/>
            </a:lnSpc>
            <a:spcBef>
              <a:spcPct val="0"/>
            </a:spcBef>
            <a:spcAft>
              <a:spcPct val="15000"/>
            </a:spcAft>
            <a:buChar char="•"/>
          </a:pPr>
          <a:r>
            <a:rPr lang="en-US" sz="3200" kern="1200" dirty="0"/>
            <a:t>saved thread context when not running</a:t>
          </a:r>
        </a:p>
        <a:p>
          <a:pPr marL="285750" lvl="1" indent="-285750" algn="l" defTabSz="1422400" rtl="0">
            <a:lnSpc>
              <a:spcPct val="90000"/>
            </a:lnSpc>
            <a:spcBef>
              <a:spcPct val="0"/>
            </a:spcBef>
            <a:spcAft>
              <a:spcPct val="15000"/>
            </a:spcAft>
            <a:buChar char="•"/>
          </a:pPr>
          <a:r>
            <a:rPr lang="en-US" sz="3200" kern="1200" dirty="0"/>
            <a:t>an execution stack</a:t>
          </a:r>
        </a:p>
        <a:p>
          <a:pPr marL="285750" lvl="1" indent="-285750" algn="l" defTabSz="1422400" rtl="0">
            <a:lnSpc>
              <a:spcPct val="90000"/>
            </a:lnSpc>
            <a:spcBef>
              <a:spcPct val="0"/>
            </a:spcBef>
            <a:spcAft>
              <a:spcPct val="15000"/>
            </a:spcAft>
            <a:buChar char="•"/>
          </a:pPr>
          <a:r>
            <a:rPr lang="en-US" sz="3200" kern="1200" dirty="0"/>
            <a:t>some per-thread static storage for local variables</a:t>
          </a:r>
        </a:p>
        <a:p>
          <a:pPr marL="285750" lvl="1" indent="-285750" algn="l" defTabSz="1422400" rtl="0">
            <a:lnSpc>
              <a:spcPct val="90000"/>
            </a:lnSpc>
            <a:spcBef>
              <a:spcPct val="0"/>
            </a:spcBef>
            <a:spcAft>
              <a:spcPct val="15000"/>
            </a:spcAft>
            <a:buChar char="•"/>
          </a:pPr>
          <a:r>
            <a:rPr lang="en-US" sz="3200" kern="1200" dirty="0"/>
            <a:t>access to the memory and resources of its process (all threads of a process share this)</a:t>
          </a:r>
        </a:p>
      </dsp:txBody>
      <dsp:txXfrm>
        <a:off x="0" y="599047"/>
        <a:ext cx="8686800" cy="4636799"/>
      </dsp:txXfrm>
    </dsp:sp>
    <dsp:sp modelId="{5E289D48-2C1F-DB42-885C-FA72D3EFD61D}">
      <dsp:nvSpPr>
        <dsp:cNvPr id="0" name=""/>
        <dsp:cNvSpPr/>
      </dsp:nvSpPr>
      <dsp:spPr>
        <a:xfrm>
          <a:off x="434340" y="126727"/>
          <a:ext cx="6080760" cy="94464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9838" tIns="0" rIns="229838" bIns="0" numCol="1" spcCol="1270" anchor="ctr" anchorCtr="0">
          <a:noAutofit/>
        </a:bodyPr>
        <a:lstStyle/>
        <a:p>
          <a:pPr marL="0" lvl="0" indent="0" algn="l" defTabSz="1422400" rtl="0">
            <a:lnSpc>
              <a:spcPct val="90000"/>
            </a:lnSpc>
            <a:spcBef>
              <a:spcPct val="0"/>
            </a:spcBef>
            <a:spcAft>
              <a:spcPct val="35000"/>
            </a:spcAft>
            <a:buNone/>
          </a:pPr>
          <a:r>
            <a:rPr lang="en-US" sz="3200" kern="1200" dirty="0"/>
            <a:t>Each thread has:</a:t>
          </a:r>
        </a:p>
      </dsp:txBody>
      <dsp:txXfrm>
        <a:off x="480454" y="172841"/>
        <a:ext cx="5988532" cy="852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5B061-28CD-1A44-A68C-27DC3598CC6C}">
      <dsp:nvSpPr>
        <dsp:cNvPr id="0" name=""/>
        <dsp:cNvSpPr/>
      </dsp:nvSpPr>
      <dsp:spPr>
        <a:xfrm>
          <a:off x="576" y="1874712"/>
          <a:ext cx="1426477" cy="11765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51E1238-A39B-B149-8297-AA72CE9A22C8}">
      <dsp:nvSpPr>
        <dsp:cNvPr id="0" name=""/>
        <dsp:cNvSpPr/>
      </dsp:nvSpPr>
      <dsp:spPr>
        <a:xfrm>
          <a:off x="1531255" y="2302485"/>
          <a:ext cx="1587320" cy="1587320"/>
        </a:xfrm>
        <a:prstGeom prst="leftCircularArrow">
          <a:avLst>
            <a:gd name="adj1" fmla="val 2437"/>
            <a:gd name="adj2" fmla="val 294980"/>
            <a:gd name="adj3" fmla="val 1963760"/>
            <a:gd name="adj4" fmla="val 8917759"/>
            <a:gd name="adj5" fmla="val 2844"/>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D4D7556E-CD4B-0F43-B97B-025926CE55A9}">
      <dsp:nvSpPr>
        <dsp:cNvPr id="0" name=""/>
        <dsp:cNvSpPr/>
      </dsp:nvSpPr>
      <dsp:spPr>
        <a:xfrm>
          <a:off x="233219" y="2362538"/>
          <a:ext cx="1436684" cy="137744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Takes less time to create a new thread than a process</a:t>
          </a:r>
        </a:p>
      </dsp:txBody>
      <dsp:txXfrm>
        <a:off x="273563" y="2402882"/>
        <a:ext cx="1355996" cy="1296753"/>
      </dsp:txXfrm>
    </dsp:sp>
    <dsp:sp modelId="{5FF00021-0035-EC44-9F54-1581344B5540}">
      <dsp:nvSpPr>
        <dsp:cNvPr id="0" name=""/>
        <dsp:cNvSpPr/>
      </dsp:nvSpPr>
      <dsp:spPr>
        <a:xfrm>
          <a:off x="1854146" y="2270733"/>
          <a:ext cx="1426477" cy="11765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7A16B1F-811E-5249-9C4A-E45362F95CB1}">
      <dsp:nvSpPr>
        <dsp:cNvPr id="0" name=""/>
        <dsp:cNvSpPr/>
      </dsp:nvSpPr>
      <dsp:spPr>
        <a:xfrm>
          <a:off x="2973197" y="1346109"/>
          <a:ext cx="1987189" cy="1987189"/>
        </a:xfrm>
        <a:prstGeom prst="circularArrow">
          <a:avLst>
            <a:gd name="adj1" fmla="val 1947"/>
            <a:gd name="adj2" fmla="val 232982"/>
            <a:gd name="adj3" fmla="val 19317406"/>
            <a:gd name="adj4" fmla="val 12301409"/>
            <a:gd name="adj5" fmla="val 2272"/>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F8DEE456-5D02-F24A-9584-7CB10AA1B0B3}">
      <dsp:nvSpPr>
        <dsp:cNvPr id="0" name=""/>
        <dsp:cNvSpPr/>
      </dsp:nvSpPr>
      <dsp:spPr>
        <a:xfrm>
          <a:off x="1930409" y="1663179"/>
          <a:ext cx="1749445" cy="121510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Less time to terminate a thread than a process</a:t>
          </a:r>
        </a:p>
      </dsp:txBody>
      <dsp:txXfrm>
        <a:off x="1965998" y="1698768"/>
        <a:ext cx="1678267" cy="1143929"/>
      </dsp:txXfrm>
    </dsp:sp>
    <dsp:sp modelId="{2401F2B1-4C8C-3B40-BFC1-E2B42A50EB44}">
      <dsp:nvSpPr>
        <dsp:cNvPr id="0" name=""/>
        <dsp:cNvSpPr/>
      </dsp:nvSpPr>
      <dsp:spPr>
        <a:xfrm>
          <a:off x="3892302" y="1783470"/>
          <a:ext cx="1426477" cy="117654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9B61966-62BD-9A4E-B31E-31C32831A504}">
      <dsp:nvSpPr>
        <dsp:cNvPr id="0" name=""/>
        <dsp:cNvSpPr/>
      </dsp:nvSpPr>
      <dsp:spPr>
        <a:xfrm>
          <a:off x="5635729" y="1510374"/>
          <a:ext cx="2307522" cy="2307522"/>
        </a:xfrm>
        <a:prstGeom prst="leftCircularArrow">
          <a:avLst>
            <a:gd name="adj1" fmla="val 1677"/>
            <a:gd name="adj2" fmla="val 199410"/>
            <a:gd name="adj3" fmla="val 1994373"/>
            <a:gd name="adj4" fmla="val 9043942"/>
            <a:gd name="adj5" fmla="val 1956"/>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877379AA-74FD-3B4E-B4C4-F6D60C04083B}">
      <dsp:nvSpPr>
        <dsp:cNvPr id="0" name=""/>
        <dsp:cNvSpPr/>
      </dsp:nvSpPr>
      <dsp:spPr>
        <a:xfrm>
          <a:off x="3864095" y="2088810"/>
          <a:ext cx="1958382" cy="174241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Switching between two threads takes less time than switching between processes</a:t>
          </a:r>
        </a:p>
      </dsp:txBody>
      <dsp:txXfrm>
        <a:off x="3915128" y="2139843"/>
        <a:ext cx="1856316" cy="1640344"/>
      </dsp:txXfrm>
    </dsp:sp>
    <dsp:sp modelId="{E1E1BC13-FC71-954D-A46E-211E173FDACF}">
      <dsp:nvSpPr>
        <dsp:cNvPr id="0" name=""/>
        <dsp:cNvSpPr/>
      </dsp:nvSpPr>
      <dsp:spPr>
        <a:xfrm>
          <a:off x="6115888" y="2717590"/>
          <a:ext cx="1940166" cy="57693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FCD161A-46FB-A047-ABDE-85957AB23A74}">
      <dsp:nvSpPr>
        <dsp:cNvPr id="0" name=""/>
        <dsp:cNvSpPr/>
      </dsp:nvSpPr>
      <dsp:spPr>
        <a:xfrm>
          <a:off x="6200077" y="1647019"/>
          <a:ext cx="2028945" cy="127974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Threads enhance efficiency in communication between programs</a:t>
          </a:r>
        </a:p>
      </dsp:txBody>
      <dsp:txXfrm>
        <a:off x="6237559" y="1684501"/>
        <a:ext cx="1953981" cy="12047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68DFA-8A2E-204D-89CB-B704450A70C8}">
      <dsp:nvSpPr>
        <dsp:cNvPr id="0" name=""/>
        <dsp:cNvSpPr/>
      </dsp:nvSpPr>
      <dsp:spPr>
        <a:xfrm>
          <a:off x="62133" y="496373"/>
          <a:ext cx="7800508" cy="3371048"/>
        </a:xfrm>
        <a:prstGeom prst="roundRect">
          <a:avLst>
            <a:gd name="adj" fmla="val 10000"/>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282575" lvl="0" indent="-282575" algn="l" defTabSz="266700" rtl="0" fontAlgn="base">
            <a:lnSpc>
              <a:spcPct val="90000"/>
            </a:lnSpc>
            <a:spcBef>
              <a:spcPct val="0"/>
            </a:spcBef>
            <a:spcAft>
              <a:spcPct val="35000"/>
            </a:spcAft>
            <a:buClr>
              <a:schemeClr val="accent1"/>
            </a:buClr>
            <a:buSzPct val="75000"/>
            <a:buFont typeface="Wingdings" pitchFamily="2" charset="2"/>
            <a:buNone/>
          </a:pPr>
          <a:r>
            <a:rPr lang="en-US" sz="2800" b="0" kern="1200" dirty="0">
              <a:solidFill>
                <a:schemeClr val="tx1">
                  <a:lumMod val="85000"/>
                  <a:lumOff val="15000"/>
                </a:schemeClr>
              </a:solidFill>
              <a:latin typeface="+mn-lt"/>
              <a:ea typeface="+mn-ea"/>
              <a:cs typeface="+mn-cs"/>
            </a:rPr>
            <a:t>   Most of the state information dealing with execution is maintained in thread-level data structures</a:t>
          </a:r>
        </a:p>
      </dsp:txBody>
      <dsp:txXfrm>
        <a:off x="160868" y="595108"/>
        <a:ext cx="7603038" cy="31735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085AC-6150-B14A-A83D-67F237B285BA}">
      <dsp:nvSpPr>
        <dsp:cNvPr id="0" name=""/>
        <dsp:cNvSpPr/>
      </dsp:nvSpPr>
      <dsp:spPr>
        <a:xfrm>
          <a:off x="0" y="807720"/>
          <a:ext cx="8153400" cy="3261360"/>
        </a:xfrm>
        <a:prstGeom prst="leftRightRibb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14344616-8A66-5441-84C7-1DA3555BB89A}">
      <dsp:nvSpPr>
        <dsp:cNvPr id="0" name=""/>
        <dsp:cNvSpPr/>
      </dsp:nvSpPr>
      <dsp:spPr>
        <a:xfrm>
          <a:off x="978407" y="1378458"/>
          <a:ext cx="2690622" cy="1598066"/>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113792" rIns="0" bIns="121920" numCol="1" spcCol="1270" anchor="ctr" anchorCtr="0">
          <a:noAutofit/>
        </a:bodyPr>
        <a:lstStyle/>
        <a:p>
          <a:pPr marL="0" lvl="0" indent="0" algn="l" defTabSz="1422400" rtl="0">
            <a:lnSpc>
              <a:spcPct val="90000"/>
            </a:lnSpc>
            <a:spcBef>
              <a:spcPct val="0"/>
            </a:spcBef>
            <a:spcAft>
              <a:spcPct val="35000"/>
            </a:spcAft>
            <a:buNone/>
          </a:pPr>
          <a:r>
            <a:rPr lang="en-US" sz="3200" kern="1200" dirty="0"/>
            <a:t>User Level Thread (ULT)</a:t>
          </a:r>
        </a:p>
        <a:p>
          <a:pPr marL="228600" lvl="1" indent="-228600" algn="l" defTabSz="1111250" rtl="0">
            <a:lnSpc>
              <a:spcPct val="90000"/>
            </a:lnSpc>
            <a:spcBef>
              <a:spcPct val="0"/>
            </a:spcBef>
            <a:spcAft>
              <a:spcPct val="15000"/>
            </a:spcAft>
            <a:buChar char="•"/>
          </a:pPr>
          <a:endParaRPr lang="en-NZ" sz="2500" kern="1200" dirty="0"/>
        </a:p>
      </dsp:txBody>
      <dsp:txXfrm>
        <a:off x="978407" y="1378458"/>
        <a:ext cx="2690622" cy="1598066"/>
      </dsp:txXfrm>
    </dsp:sp>
    <dsp:sp modelId="{E8D499D1-31A4-DF4A-800E-FEE8DE3CF070}">
      <dsp:nvSpPr>
        <dsp:cNvPr id="0" name=""/>
        <dsp:cNvSpPr/>
      </dsp:nvSpPr>
      <dsp:spPr>
        <a:xfrm>
          <a:off x="4076700" y="1900275"/>
          <a:ext cx="3179826" cy="1598066"/>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113792" rIns="0" bIns="121920" numCol="1" spcCol="1270" anchor="ctr" anchorCtr="0">
          <a:noAutofit/>
        </a:bodyPr>
        <a:lstStyle/>
        <a:p>
          <a:pPr marL="0" lvl="0" indent="0" algn="ctr" defTabSz="1422400" rtl="0">
            <a:lnSpc>
              <a:spcPct val="90000"/>
            </a:lnSpc>
            <a:spcBef>
              <a:spcPct val="0"/>
            </a:spcBef>
            <a:spcAft>
              <a:spcPct val="35000"/>
            </a:spcAft>
            <a:buNone/>
          </a:pPr>
          <a:r>
            <a:rPr lang="en-NZ" sz="3200" kern="1200" dirty="0"/>
            <a:t>Kernel level Thread (KLT) </a:t>
          </a:r>
        </a:p>
      </dsp:txBody>
      <dsp:txXfrm>
        <a:off x="4076700" y="1900275"/>
        <a:ext cx="3179826" cy="15980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21A5A-8BF5-6D4F-8820-9F7A7D2AACC9}">
      <dsp:nvSpPr>
        <dsp:cNvPr id="0" name=""/>
        <dsp:cNvSpPr/>
      </dsp:nvSpPr>
      <dsp:spPr>
        <a:xfrm>
          <a:off x="0" y="0"/>
          <a:ext cx="7620000" cy="4610099"/>
        </a:xfrm>
        <a:prstGeom prst="swooshArrow">
          <a:avLst>
            <a:gd name="adj1" fmla="val 25000"/>
            <a:gd name="adj2" fmla="val 25000"/>
          </a:avLst>
        </a:prstGeom>
        <a:solidFill>
          <a:schemeClr val="accent6">
            <a:lumMod val="75000"/>
          </a:schemeClr>
        </a:solidFill>
        <a:ln>
          <a:noFill/>
        </a:ln>
        <a:effectLst/>
      </dsp:spPr>
      <dsp:style>
        <a:lnRef idx="0">
          <a:scrgbClr r="0" g="0" b="0"/>
        </a:lnRef>
        <a:fillRef idx="1">
          <a:scrgbClr r="0" g="0" b="0"/>
        </a:fillRef>
        <a:effectRef idx="2">
          <a:scrgbClr r="0" g="0" b="0"/>
        </a:effectRef>
        <a:fontRef idx="minor"/>
      </dsp:style>
    </dsp:sp>
    <dsp:sp modelId="{93EAFCAC-773B-E94E-854B-E2F2A383AFC6}">
      <dsp:nvSpPr>
        <dsp:cNvPr id="0" name=""/>
        <dsp:cNvSpPr/>
      </dsp:nvSpPr>
      <dsp:spPr>
        <a:xfrm>
          <a:off x="1066800" y="3124200"/>
          <a:ext cx="198119" cy="198119"/>
        </a:xfrm>
        <a:prstGeom prst="ellipse">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4D42CE9-ECF2-5744-AA05-BF91A11852C6}">
      <dsp:nvSpPr>
        <dsp:cNvPr id="0" name=""/>
        <dsp:cNvSpPr/>
      </dsp:nvSpPr>
      <dsp:spPr>
        <a:xfrm>
          <a:off x="990597" y="3505198"/>
          <a:ext cx="2994703" cy="757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980" tIns="0" rIns="0" bIns="0" numCol="1" spcCol="1270" anchor="t" anchorCtr="0">
          <a:noAutofit/>
        </a:bodyPr>
        <a:lstStyle/>
        <a:p>
          <a:pPr marL="0" lvl="0" indent="0" algn="l" defTabSz="844550" rtl="0">
            <a:lnSpc>
              <a:spcPct val="90000"/>
            </a:lnSpc>
            <a:spcBef>
              <a:spcPct val="0"/>
            </a:spcBef>
            <a:spcAft>
              <a:spcPct val="35000"/>
            </a:spcAft>
            <a:buNone/>
          </a:pPr>
          <a:r>
            <a:rPr lang="en-US" sz="1900" b="0" kern="1200" dirty="0"/>
            <a:t>Thread switching does not require kernel mode privileges</a:t>
          </a:r>
        </a:p>
      </dsp:txBody>
      <dsp:txXfrm>
        <a:off x="990597" y="3505198"/>
        <a:ext cx="2994703" cy="757247"/>
      </dsp:txXfrm>
    </dsp:sp>
    <dsp:sp modelId="{1036C2CF-90BA-A94C-AD44-42882AF2DD37}">
      <dsp:nvSpPr>
        <dsp:cNvPr id="0" name=""/>
        <dsp:cNvSpPr/>
      </dsp:nvSpPr>
      <dsp:spPr>
        <a:xfrm>
          <a:off x="2819398" y="1904999"/>
          <a:ext cx="358139" cy="358139"/>
        </a:xfrm>
        <a:prstGeom prst="ellipse">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A85E126F-226F-CC4E-84E7-84C919015917}">
      <dsp:nvSpPr>
        <dsp:cNvPr id="0" name=""/>
        <dsp:cNvSpPr/>
      </dsp:nvSpPr>
      <dsp:spPr>
        <a:xfrm>
          <a:off x="2667009" y="2514604"/>
          <a:ext cx="2590806" cy="76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771" tIns="0" rIns="0" bIns="0" numCol="1" spcCol="1270" anchor="t" anchorCtr="0">
          <a:noAutofit/>
        </a:bodyPr>
        <a:lstStyle/>
        <a:p>
          <a:pPr marL="0" lvl="0" indent="0" algn="l" defTabSz="844550" rtl="0">
            <a:lnSpc>
              <a:spcPct val="90000"/>
            </a:lnSpc>
            <a:spcBef>
              <a:spcPct val="0"/>
            </a:spcBef>
            <a:spcAft>
              <a:spcPct val="35000"/>
            </a:spcAft>
            <a:buNone/>
          </a:pPr>
          <a:r>
            <a:rPr lang="en-US" sz="1900" b="0" kern="1200" dirty="0"/>
            <a:t>Scheduling can be application specific</a:t>
          </a:r>
        </a:p>
      </dsp:txBody>
      <dsp:txXfrm>
        <a:off x="2667009" y="2514604"/>
        <a:ext cx="2590806" cy="762006"/>
      </dsp:txXfrm>
    </dsp:sp>
    <dsp:sp modelId="{54DF5CF8-7AEE-2A40-9C1E-D941B6A8084B}">
      <dsp:nvSpPr>
        <dsp:cNvPr id="0" name=""/>
        <dsp:cNvSpPr/>
      </dsp:nvSpPr>
      <dsp:spPr>
        <a:xfrm>
          <a:off x="5486398" y="990600"/>
          <a:ext cx="495300" cy="495300"/>
        </a:xfrm>
        <a:prstGeom prst="ellipse">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FBB2E895-1B5B-4449-B16F-AEA0D14C0847}">
      <dsp:nvSpPr>
        <dsp:cNvPr id="0" name=""/>
        <dsp:cNvSpPr/>
      </dsp:nvSpPr>
      <dsp:spPr>
        <a:xfrm>
          <a:off x="5333993" y="2133605"/>
          <a:ext cx="1219151" cy="1366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449" tIns="0" rIns="0" bIns="0" numCol="1" spcCol="1270" anchor="t" anchorCtr="0">
          <a:noAutofit/>
        </a:bodyPr>
        <a:lstStyle/>
        <a:p>
          <a:pPr marL="0" lvl="0" indent="0" algn="l" defTabSz="844550" rtl="0">
            <a:lnSpc>
              <a:spcPct val="90000"/>
            </a:lnSpc>
            <a:spcBef>
              <a:spcPct val="0"/>
            </a:spcBef>
            <a:spcAft>
              <a:spcPct val="35000"/>
            </a:spcAft>
            <a:buNone/>
          </a:pPr>
          <a:r>
            <a:rPr lang="en-US" sz="1900" b="0" kern="1200" dirty="0"/>
            <a:t>ULTs can run on any OS</a:t>
          </a:r>
        </a:p>
      </dsp:txBody>
      <dsp:txXfrm>
        <a:off x="5333993" y="2133605"/>
        <a:ext cx="1219151" cy="13668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78792-7B28-FF43-A32C-003396C6EF4C}">
      <dsp:nvSpPr>
        <dsp:cNvPr id="0" name=""/>
        <dsp:cNvSpPr/>
      </dsp:nvSpPr>
      <dsp:spPr>
        <a:xfrm>
          <a:off x="571507" y="152403"/>
          <a:ext cx="5981684" cy="1581142"/>
        </a:xfrm>
        <a:prstGeom prst="roundRect">
          <a:avLst>
            <a:gd name="adj" fmla="val 1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t>Jacketing</a:t>
          </a:r>
        </a:p>
        <a:p>
          <a:pPr marL="228600" lvl="1" indent="-228600" algn="l" defTabSz="977900" rtl="0">
            <a:lnSpc>
              <a:spcPct val="90000"/>
            </a:lnSpc>
            <a:spcBef>
              <a:spcPct val="0"/>
            </a:spcBef>
            <a:spcAft>
              <a:spcPct val="15000"/>
            </a:spcAft>
            <a:buChar char="•"/>
          </a:pPr>
          <a:r>
            <a:rPr lang="en-US" sz="2200" kern="1200" dirty="0"/>
            <a:t>converts a blocking system call into a non-blocking system call</a:t>
          </a:r>
        </a:p>
      </dsp:txBody>
      <dsp:txXfrm>
        <a:off x="617817" y="198713"/>
        <a:ext cx="4345262" cy="1488522"/>
      </dsp:txXfrm>
    </dsp:sp>
    <dsp:sp modelId="{C478A6ED-69A6-584A-A2DA-3955A2E0623F}">
      <dsp:nvSpPr>
        <dsp:cNvPr id="0" name=""/>
        <dsp:cNvSpPr/>
      </dsp:nvSpPr>
      <dsp:spPr>
        <a:xfrm>
          <a:off x="2400315" y="2381251"/>
          <a:ext cx="4838668" cy="1733546"/>
        </a:xfrm>
        <a:prstGeom prst="roundRect">
          <a:avLst>
            <a:gd name="adj" fmla="val 1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t>Writing an application as multiple processes rather than multiple threads</a:t>
          </a:r>
        </a:p>
      </dsp:txBody>
      <dsp:txXfrm>
        <a:off x="2451089" y="2432025"/>
        <a:ext cx="3050702" cy="1631998"/>
      </dsp:txXfrm>
    </dsp:sp>
    <dsp:sp modelId="{468D6BA6-6676-084C-80C4-3CF75C066D1F}">
      <dsp:nvSpPr>
        <dsp:cNvPr id="0" name=""/>
        <dsp:cNvSpPr/>
      </dsp:nvSpPr>
      <dsp:spPr>
        <a:xfrm>
          <a:off x="5416870" y="1524000"/>
          <a:ext cx="1060130" cy="1225867"/>
        </a:xfrm>
        <a:prstGeom prst="downArrow">
          <a:avLst>
            <a:gd name="adj1" fmla="val 55000"/>
            <a:gd name="adj2" fmla="val 45000"/>
          </a:avLst>
        </a:prstGeom>
        <a:solidFill>
          <a:schemeClr val="accent6">
            <a:lumMod val="75000"/>
            <a:alpha val="9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5655399" y="1524000"/>
        <a:ext cx="583072" cy="963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29DCF-AAD5-4C4B-9909-63F5C5407FC4}">
      <dsp:nvSpPr>
        <dsp:cNvPr id="0" name=""/>
        <dsp:cNvSpPr/>
      </dsp:nvSpPr>
      <dsp:spPr>
        <a:xfrm rot="5400000">
          <a:off x="5185243" y="-2117730"/>
          <a:ext cx="821769" cy="5266944"/>
        </a:xfrm>
        <a:prstGeom prst="round2Same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b="1" i="0" kern="1200" dirty="0"/>
            <a:t>includes the user’s address space, stack, and process control block</a:t>
          </a:r>
        </a:p>
      </dsp:txBody>
      <dsp:txXfrm rot="-5400000">
        <a:off x="2962656" y="144972"/>
        <a:ext cx="5226829" cy="741539"/>
      </dsp:txXfrm>
    </dsp:sp>
    <dsp:sp modelId="{359A43F2-9525-654D-9DEE-FA3474AB94AC}">
      <dsp:nvSpPr>
        <dsp:cNvPr id="0" name=""/>
        <dsp:cNvSpPr/>
      </dsp:nvSpPr>
      <dsp:spPr>
        <a:xfrm>
          <a:off x="0" y="2135"/>
          <a:ext cx="2962656" cy="1027211"/>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NZ" sz="2800" b="1" i="0" kern="1200" dirty="0"/>
            <a:t>Process</a:t>
          </a:r>
        </a:p>
      </dsp:txBody>
      <dsp:txXfrm>
        <a:off x="50144" y="52279"/>
        <a:ext cx="2862368" cy="926923"/>
      </dsp:txXfrm>
    </dsp:sp>
    <dsp:sp modelId="{586922DB-8CEF-D54D-BF73-A446477A9630}">
      <dsp:nvSpPr>
        <dsp:cNvPr id="0" name=""/>
        <dsp:cNvSpPr/>
      </dsp:nvSpPr>
      <dsp:spPr>
        <a:xfrm rot="5400000">
          <a:off x="5185243" y="-1039158"/>
          <a:ext cx="821769" cy="5266944"/>
        </a:xfrm>
        <a:prstGeom prst="round2Same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b="1" i="0" kern="1200" dirty="0"/>
            <a:t>a user-created unit of execution within a process</a:t>
          </a:r>
        </a:p>
      </dsp:txBody>
      <dsp:txXfrm rot="-5400000">
        <a:off x="2962656" y="1223544"/>
        <a:ext cx="5226829" cy="741539"/>
      </dsp:txXfrm>
    </dsp:sp>
    <dsp:sp modelId="{7D82E135-1D7B-3645-9486-5E0754C6B892}">
      <dsp:nvSpPr>
        <dsp:cNvPr id="0" name=""/>
        <dsp:cNvSpPr/>
      </dsp:nvSpPr>
      <dsp:spPr>
        <a:xfrm>
          <a:off x="0" y="1080707"/>
          <a:ext cx="2962656" cy="1027211"/>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i="0" kern="1200" dirty="0"/>
            <a:t>User-level Threads</a:t>
          </a:r>
        </a:p>
      </dsp:txBody>
      <dsp:txXfrm>
        <a:off x="50144" y="1130851"/>
        <a:ext cx="2862368" cy="926923"/>
      </dsp:txXfrm>
    </dsp:sp>
    <dsp:sp modelId="{80E04EEB-864B-BE42-89F0-8883BF4AE4F4}">
      <dsp:nvSpPr>
        <dsp:cNvPr id="0" name=""/>
        <dsp:cNvSpPr/>
      </dsp:nvSpPr>
      <dsp:spPr>
        <a:xfrm rot="5400000">
          <a:off x="5185243" y="39414"/>
          <a:ext cx="821769" cy="5266944"/>
        </a:xfrm>
        <a:prstGeom prst="round2Same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b="1" i="0" kern="1200" dirty="0"/>
            <a:t>a mapping between ULTs and kernel threads</a:t>
          </a:r>
        </a:p>
      </dsp:txBody>
      <dsp:txXfrm rot="-5400000">
        <a:off x="2962656" y="2302117"/>
        <a:ext cx="5226829" cy="741539"/>
      </dsp:txXfrm>
    </dsp:sp>
    <dsp:sp modelId="{B90E8D5C-93E4-3248-962E-5C051ACBDA2F}">
      <dsp:nvSpPr>
        <dsp:cNvPr id="0" name=""/>
        <dsp:cNvSpPr/>
      </dsp:nvSpPr>
      <dsp:spPr>
        <a:xfrm>
          <a:off x="0" y="2159280"/>
          <a:ext cx="2962656" cy="1027211"/>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i="0" kern="1200" dirty="0"/>
            <a:t>Lightweight Processes (LWP)</a:t>
          </a:r>
        </a:p>
      </dsp:txBody>
      <dsp:txXfrm>
        <a:off x="50144" y="2209424"/>
        <a:ext cx="2862368" cy="926923"/>
      </dsp:txXfrm>
    </dsp:sp>
    <dsp:sp modelId="{CDAFDD03-5608-F540-86C1-DA1CF57C8C89}">
      <dsp:nvSpPr>
        <dsp:cNvPr id="0" name=""/>
        <dsp:cNvSpPr/>
      </dsp:nvSpPr>
      <dsp:spPr>
        <a:xfrm rot="5400000">
          <a:off x="5185243" y="1117986"/>
          <a:ext cx="821769" cy="5266944"/>
        </a:xfrm>
        <a:prstGeom prst="round2Same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NZ" sz="1700" b="1" i="0" kern="1200" dirty="0"/>
            <a:t>fundamental entities that can be scheduled and dispatched to run on one of the system processors</a:t>
          </a:r>
        </a:p>
      </dsp:txBody>
      <dsp:txXfrm rot="-5400000">
        <a:off x="2962656" y="3380689"/>
        <a:ext cx="5226829" cy="741539"/>
      </dsp:txXfrm>
    </dsp:sp>
    <dsp:sp modelId="{7A2BBD00-0612-374A-AE9C-5B159F20A714}">
      <dsp:nvSpPr>
        <dsp:cNvPr id="0" name=""/>
        <dsp:cNvSpPr/>
      </dsp:nvSpPr>
      <dsp:spPr>
        <a:xfrm>
          <a:off x="0" y="3237852"/>
          <a:ext cx="2962656" cy="1027211"/>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i="0" kern="1200" dirty="0"/>
            <a:t>Kernel Threads</a:t>
          </a:r>
        </a:p>
      </dsp:txBody>
      <dsp:txXfrm>
        <a:off x="50144" y="3287996"/>
        <a:ext cx="2862368" cy="926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64325-F871-1445-AD04-4E175EF1365E}">
      <dsp:nvSpPr>
        <dsp:cNvPr id="0" name=""/>
        <dsp:cNvSpPr/>
      </dsp:nvSpPr>
      <dsp:spPr>
        <a:xfrm>
          <a:off x="0" y="0"/>
          <a:ext cx="83058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308B19D-3226-7F43-90A7-076E34833999}">
      <dsp:nvSpPr>
        <dsp:cNvPr id="0" name=""/>
        <dsp:cNvSpPr/>
      </dsp:nvSpPr>
      <dsp:spPr>
        <a:xfrm>
          <a:off x="0" y="0"/>
          <a:ext cx="1661160" cy="156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Processes (threads)</a:t>
          </a:r>
        </a:p>
      </dsp:txBody>
      <dsp:txXfrm>
        <a:off x="0" y="0"/>
        <a:ext cx="1661160" cy="1562100"/>
      </dsp:txXfrm>
    </dsp:sp>
    <dsp:sp modelId="{5A890009-52E7-D04B-83B6-E421AA5B9F18}">
      <dsp:nvSpPr>
        <dsp:cNvPr id="0" name=""/>
        <dsp:cNvSpPr/>
      </dsp:nvSpPr>
      <dsp:spPr>
        <a:xfrm>
          <a:off x="1785747" y="70935"/>
          <a:ext cx="6520053" cy="1418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cooperate with each other and manage the use of shared data structures by primitives that enforce mutual exclusion and synchronize their execution</a:t>
          </a:r>
        </a:p>
      </dsp:txBody>
      <dsp:txXfrm>
        <a:off x="1785747" y="70935"/>
        <a:ext cx="6520053" cy="1418704"/>
      </dsp:txXfrm>
    </dsp:sp>
    <dsp:sp modelId="{25CBDD50-B0DB-4E4F-85BD-EFF7B7241204}">
      <dsp:nvSpPr>
        <dsp:cNvPr id="0" name=""/>
        <dsp:cNvSpPr/>
      </dsp:nvSpPr>
      <dsp:spPr>
        <a:xfrm>
          <a:off x="1661160" y="1489639"/>
          <a:ext cx="664464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1D9BB74-11EB-5446-9A70-9E4A968739EF}">
      <dsp:nvSpPr>
        <dsp:cNvPr id="0" name=""/>
        <dsp:cNvSpPr/>
      </dsp:nvSpPr>
      <dsp:spPr>
        <a:xfrm>
          <a:off x="0" y="1562100"/>
          <a:ext cx="83058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CEF4735-D4B5-974D-B9BF-54ACF1BEFBF9}">
      <dsp:nvSpPr>
        <dsp:cNvPr id="0" name=""/>
        <dsp:cNvSpPr/>
      </dsp:nvSpPr>
      <dsp:spPr>
        <a:xfrm>
          <a:off x="0" y="1562100"/>
          <a:ext cx="1661160" cy="156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Interrupts</a:t>
          </a:r>
        </a:p>
      </dsp:txBody>
      <dsp:txXfrm>
        <a:off x="0" y="1562100"/>
        <a:ext cx="1661160" cy="1562100"/>
      </dsp:txXfrm>
    </dsp:sp>
    <dsp:sp modelId="{55E25350-D609-0E4C-AF06-74901F766641}">
      <dsp:nvSpPr>
        <dsp:cNvPr id="0" name=""/>
        <dsp:cNvSpPr/>
      </dsp:nvSpPr>
      <dsp:spPr>
        <a:xfrm>
          <a:off x="1785747" y="1633035"/>
          <a:ext cx="6520053" cy="1418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synchronized by preventing their handling for a period of time</a:t>
          </a:r>
        </a:p>
      </dsp:txBody>
      <dsp:txXfrm>
        <a:off x="1785747" y="1633035"/>
        <a:ext cx="6520053" cy="1418704"/>
      </dsp:txXfrm>
    </dsp:sp>
    <dsp:sp modelId="{3E291C2B-B993-824E-9D25-B57FA36470B9}">
      <dsp:nvSpPr>
        <dsp:cNvPr id="0" name=""/>
        <dsp:cNvSpPr/>
      </dsp:nvSpPr>
      <dsp:spPr>
        <a:xfrm>
          <a:off x="1661160" y="3051739"/>
          <a:ext cx="664464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39878-0953-D24D-AB28-4410346F12E1}">
      <dsp:nvSpPr>
        <dsp:cNvPr id="0" name=""/>
        <dsp:cNvSpPr/>
      </dsp:nvSpPr>
      <dsp:spPr>
        <a:xfrm>
          <a:off x="0" y="1608772"/>
          <a:ext cx="8229600" cy="2145030"/>
        </a:xfrm>
        <a:prstGeom prst="notchedRightArrow">
          <a:avLst/>
        </a:prstGeom>
        <a:solidFill>
          <a:schemeClr val="accent1">
            <a:lumMod val="75000"/>
          </a:schemeClr>
        </a:solidFill>
        <a:ln>
          <a:noFill/>
        </a:ln>
        <a:effectLst/>
      </dsp:spPr>
      <dsp:style>
        <a:lnRef idx="0">
          <a:scrgbClr r="0" g="0" b="0"/>
        </a:lnRef>
        <a:fillRef idx="1">
          <a:scrgbClr r="0" g="0" b="0"/>
        </a:fillRef>
        <a:effectRef idx="2">
          <a:scrgbClr r="0" g="0" b="0"/>
        </a:effectRef>
        <a:fontRef idx="minor"/>
      </dsp:style>
    </dsp:sp>
    <dsp:sp modelId="{269AE79F-AD2D-A84D-A53E-F1FB78B974BD}">
      <dsp:nvSpPr>
        <dsp:cNvPr id="0" name=""/>
        <dsp:cNvSpPr/>
      </dsp:nvSpPr>
      <dsp:spPr>
        <a:xfrm>
          <a:off x="3254" y="0"/>
          <a:ext cx="1423101" cy="214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t>Linux does not recognize a distinction between threads and processes</a:t>
          </a:r>
        </a:p>
      </dsp:txBody>
      <dsp:txXfrm>
        <a:off x="3254" y="0"/>
        <a:ext cx="1423101" cy="2145030"/>
      </dsp:txXfrm>
    </dsp:sp>
    <dsp:sp modelId="{E4BAC01D-2B7F-DF40-9C04-EF02D143BCC9}">
      <dsp:nvSpPr>
        <dsp:cNvPr id="0" name=""/>
        <dsp:cNvSpPr/>
      </dsp:nvSpPr>
      <dsp:spPr>
        <a:xfrm>
          <a:off x="564380" y="2446084"/>
          <a:ext cx="536257" cy="536257"/>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AA39FEB8-4F13-6842-90E7-7179513C2883}">
      <dsp:nvSpPr>
        <dsp:cNvPr id="0" name=""/>
        <dsp:cNvSpPr/>
      </dsp:nvSpPr>
      <dsp:spPr>
        <a:xfrm>
          <a:off x="1497511" y="3217545"/>
          <a:ext cx="1423101" cy="214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en-US" sz="1700" kern="1200" dirty="0"/>
            <a:t>User-level threads are mapped into kernel-level processes</a:t>
          </a:r>
        </a:p>
      </dsp:txBody>
      <dsp:txXfrm>
        <a:off x="1497511" y="3217545"/>
        <a:ext cx="1423101" cy="2145030"/>
      </dsp:txXfrm>
    </dsp:sp>
    <dsp:sp modelId="{D5A58B68-FCE0-594C-89A8-167F463190C7}">
      <dsp:nvSpPr>
        <dsp:cNvPr id="0" name=""/>
        <dsp:cNvSpPr/>
      </dsp:nvSpPr>
      <dsp:spPr>
        <a:xfrm>
          <a:off x="1940934" y="2413158"/>
          <a:ext cx="536257" cy="536257"/>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D820194-B3DF-3B49-B9ED-61CBD95ECA12}">
      <dsp:nvSpPr>
        <dsp:cNvPr id="0" name=""/>
        <dsp:cNvSpPr/>
      </dsp:nvSpPr>
      <dsp:spPr>
        <a:xfrm>
          <a:off x="2991769" y="0"/>
          <a:ext cx="1423101" cy="214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t>A new process is created by copying the attributes of the current process</a:t>
          </a:r>
        </a:p>
      </dsp:txBody>
      <dsp:txXfrm>
        <a:off x="2991769" y="0"/>
        <a:ext cx="1423101" cy="2145030"/>
      </dsp:txXfrm>
    </dsp:sp>
    <dsp:sp modelId="{DC2D55E0-4420-7840-A591-F950FA7F560E}">
      <dsp:nvSpPr>
        <dsp:cNvPr id="0" name=""/>
        <dsp:cNvSpPr/>
      </dsp:nvSpPr>
      <dsp:spPr>
        <a:xfrm>
          <a:off x="3435191" y="2413158"/>
          <a:ext cx="536257" cy="536257"/>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B7E953B2-517D-1E48-BCD7-19C2AF470A25}">
      <dsp:nvSpPr>
        <dsp:cNvPr id="0" name=""/>
        <dsp:cNvSpPr/>
      </dsp:nvSpPr>
      <dsp:spPr>
        <a:xfrm>
          <a:off x="4486026" y="3217545"/>
          <a:ext cx="1423101" cy="214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rtl="0">
            <a:lnSpc>
              <a:spcPct val="90000"/>
            </a:lnSpc>
            <a:spcBef>
              <a:spcPct val="0"/>
            </a:spcBef>
            <a:spcAft>
              <a:spcPct val="35000"/>
            </a:spcAft>
            <a:buNone/>
          </a:pPr>
          <a:r>
            <a:rPr lang="en-US" sz="1700" kern="1200" dirty="0"/>
            <a:t>The new process can be </a:t>
          </a:r>
          <a:r>
            <a:rPr lang="en-US" sz="1700" i="1" kern="1200" dirty="0"/>
            <a:t>cloned</a:t>
          </a:r>
          <a:r>
            <a:rPr lang="en-US" sz="1700" kern="1200" dirty="0"/>
            <a:t> so that it shares resources</a:t>
          </a:r>
        </a:p>
      </dsp:txBody>
      <dsp:txXfrm>
        <a:off x="4486026" y="3217545"/>
        <a:ext cx="1423101" cy="2145030"/>
      </dsp:txXfrm>
    </dsp:sp>
    <dsp:sp modelId="{26608E29-072E-6745-AE4E-B250960414E0}">
      <dsp:nvSpPr>
        <dsp:cNvPr id="0" name=""/>
        <dsp:cNvSpPr/>
      </dsp:nvSpPr>
      <dsp:spPr>
        <a:xfrm>
          <a:off x="4929448" y="2413158"/>
          <a:ext cx="536257" cy="536257"/>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CB731189-60FA-8743-98A3-0A6530A73E12}">
      <dsp:nvSpPr>
        <dsp:cNvPr id="0" name=""/>
        <dsp:cNvSpPr/>
      </dsp:nvSpPr>
      <dsp:spPr>
        <a:xfrm>
          <a:off x="5980283" y="0"/>
          <a:ext cx="1423101" cy="214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rtl="0">
            <a:lnSpc>
              <a:spcPct val="90000"/>
            </a:lnSpc>
            <a:spcBef>
              <a:spcPct val="0"/>
            </a:spcBef>
            <a:spcAft>
              <a:spcPct val="35000"/>
            </a:spcAft>
            <a:buNone/>
          </a:pPr>
          <a:r>
            <a:rPr lang="en-US" sz="1700" kern="1200" dirty="0"/>
            <a:t>The clone() call creates separate stack spaces for each process</a:t>
          </a:r>
        </a:p>
      </dsp:txBody>
      <dsp:txXfrm>
        <a:off x="5980283" y="0"/>
        <a:ext cx="1423101" cy="2145030"/>
      </dsp:txXfrm>
    </dsp:sp>
    <dsp:sp modelId="{9F1FBD59-E618-0148-9918-AC733CAF772D}">
      <dsp:nvSpPr>
        <dsp:cNvPr id="0" name=""/>
        <dsp:cNvSpPr/>
      </dsp:nvSpPr>
      <dsp:spPr>
        <a:xfrm>
          <a:off x="6423705" y="2413158"/>
          <a:ext cx="536257" cy="536257"/>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2/20/24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26537894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06" charset="0"/>
                <a:ea typeface="ＭＳ Ｐゴシック" pitchFamily="-106" charset="-128"/>
                <a:cs typeface="ＭＳ Ｐゴシック" pitchFamily="-106" charset="-128"/>
              </a:rPr>
              <a:t>“</a:t>
            </a:r>
            <a:r>
              <a:rPr kumimoji="1" lang="en-US" dirty="0">
                <a:latin typeface="Times New Roman" pitchFamily="-106" charset="0"/>
                <a:ea typeface="ＭＳ Ｐゴシック" pitchFamily="-106" charset="-128"/>
                <a:cs typeface="ＭＳ Ｐゴシック" pitchFamily="-106" charset="-128"/>
              </a:rPr>
              <a:t>Operating</a:t>
            </a:r>
            <a:r>
              <a:rPr kumimoji="1" lang="en-US" baseline="0" dirty="0">
                <a:latin typeface="Times New Roman" pitchFamily="-106" charset="0"/>
                <a:ea typeface="ＭＳ Ｐゴシック" pitchFamily="-106" charset="-128"/>
                <a:cs typeface="ＭＳ Ｐゴシック" pitchFamily="-106" charset="-128"/>
              </a:rPr>
              <a:t> Systems: Internal and Design Principles</a:t>
            </a:r>
            <a:r>
              <a:rPr lang="en-US" dirty="0">
                <a:latin typeface="Times New Roman" pitchFamily="-106" charset="0"/>
                <a:ea typeface="ＭＳ Ｐゴシック" pitchFamily="-106" charset="-128"/>
                <a:cs typeface="ＭＳ Ｐゴシック" pitchFamily="-106" charset="-128"/>
              </a:rPr>
              <a:t>”, 8/e, by William Stallings, Chapter 4 “</a:t>
            </a:r>
            <a:r>
              <a:rPr kumimoji="1" lang="en-GB" dirty="0">
                <a:latin typeface="Times New Roman" pitchFamily="-106" charset="0"/>
                <a:ea typeface="ＭＳ Ｐゴシック" pitchFamily="-106" charset="-128"/>
                <a:cs typeface="ＭＳ Ｐゴシック" pitchFamily="-106" charset="-128"/>
              </a:rPr>
              <a:t>Threads</a:t>
            </a:r>
            <a:r>
              <a:rPr lang="en-US" dirty="0">
                <a:latin typeface="Times New Roman" pitchFamily="-106" charset="0"/>
                <a:ea typeface="ＭＳ Ｐゴシック" pitchFamily="-106" charset="-128"/>
                <a:cs typeface="ＭＳ Ｐゴシック" pitchFamily="-106" charset="-128"/>
              </a:rPr>
              <a:t>”.</a:t>
            </a:r>
            <a:endParaRPr lang="en-AU" dirty="0">
              <a:latin typeface="Times New Roman" pitchFamily="-106" charset="0"/>
              <a:ea typeface="ＭＳ Ｐゴシック" pitchFamily="-106" charset="-128"/>
              <a:cs typeface="ＭＳ Ｐゴシック" pitchFamily="-106" charset="-128"/>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Within a process, there may be one or more threads, each with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thread execution state (Running, Ready, etc.)</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saved thread context when not running; one way to view a thread is as an independent program counter operating within a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An execution stack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Some per-thread static storage for local variables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Access to the memory and resources of its process, shared with all other threads in that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4.2 illustrates the distinction between threads and processes from the point of view of process management. In a single-threaded process model (i.e., there is no distinct concept of thread), the representation of a process includes its process control block and user address space, as well as user and kernel stacks to manage the call/return behavior of the execution of the process. While the process is running, it controls the processor registers. The contents of these registers are saved when the process is not running. In a multithreaded environment, there is still a single process control block and user address space associated with the process, but now there are separate stacks for each thread, as well as a separate control block for each thread containing register values, priority, and other thread-related state information.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Thus, all of the threads of a process share the state and resources of that process. They reside in the same address space and have access to the same data. When one thread alters an item of data in memory, other threads see the results if and when they access that item. If one thread opens a file with read privileges, other threads in the same process can also read from that file.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key benefits of threads derive from the performance implications: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a:t>
            </a:r>
            <a:r>
              <a:rPr lang="en-US" sz="1200" b="0" kern="1200" baseline="0" dirty="0">
                <a:solidFill>
                  <a:schemeClr val="tx1"/>
                </a:solidFill>
                <a:latin typeface="+mn-lt"/>
                <a:ea typeface="+mn-ea"/>
                <a:cs typeface="+mn-cs"/>
              </a:rPr>
              <a:t>It takes far less time to create a new thread in an existing process than to</a:t>
            </a:r>
          </a:p>
          <a:p>
            <a:r>
              <a:rPr lang="en-US" sz="1200" kern="1200" baseline="0" dirty="0">
                <a:solidFill>
                  <a:schemeClr val="tx1"/>
                </a:solidFill>
                <a:latin typeface="+mn-lt"/>
                <a:ea typeface="+mn-ea"/>
                <a:cs typeface="+mn-cs"/>
              </a:rPr>
              <a:t>create a brand-new process. Studies done by the Mach developers show that</a:t>
            </a:r>
          </a:p>
          <a:p>
            <a:r>
              <a:rPr lang="en-US" sz="1200" kern="1200" baseline="0" dirty="0">
                <a:solidFill>
                  <a:schemeClr val="tx1"/>
                </a:solidFill>
                <a:latin typeface="+mn-lt"/>
                <a:ea typeface="+mn-ea"/>
                <a:cs typeface="+mn-cs"/>
              </a:rPr>
              <a:t>thread creation is ten times faster than process creation in UNIX [TEVA87].</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a:t>
            </a:r>
            <a:r>
              <a:rPr lang="en-US" sz="1200" b="0" kern="1200" baseline="0" dirty="0">
                <a:solidFill>
                  <a:schemeClr val="tx1"/>
                </a:solidFill>
                <a:latin typeface="+mn-lt"/>
                <a:ea typeface="+mn-ea"/>
                <a:cs typeface="+mn-cs"/>
              </a:rPr>
              <a:t>It takes less time to terminate a thread than a process.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a:t>
            </a:r>
            <a:r>
              <a:rPr lang="en-US" sz="1200" b="0" kern="1200" baseline="0" dirty="0">
                <a:solidFill>
                  <a:schemeClr val="tx1"/>
                </a:solidFill>
                <a:latin typeface="+mn-lt"/>
                <a:ea typeface="+mn-ea"/>
                <a:cs typeface="+mn-cs"/>
              </a:rPr>
              <a:t>It takes less time to switch between two threads within the same process than </a:t>
            </a:r>
            <a:r>
              <a:rPr lang="en-US" sz="1200" kern="1200" baseline="0" dirty="0">
                <a:solidFill>
                  <a:schemeClr val="tx1"/>
                </a:solidFill>
                <a:latin typeface="+mn-lt"/>
                <a:ea typeface="+mn-ea"/>
                <a:cs typeface="+mn-cs"/>
              </a:rPr>
              <a:t>to switch between processes.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4. </a:t>
            </a:r>
            <a:r>
              <a:rPr lang="en-US" sz="1200" b="0" kern="1200" baseline="0" dirty="0">
                <a:solidFill>
                  <a:schemeClr val="tx1"/>
                </a:solidFill>
                <a:latin typeface="+mn-lt"/>
                <a:ea typeface="+mn-ea"/>
                <a:cs typeface="+mn-cs"/>
              </a:rPr>
              <a:t>Threads enhance efficiency in communication between different executing </a:t>
            </a:r>
            <a:r>
              <a:rPr lang="en-US" sz="1200" kern="1200" baseline="0" dirty="0">
                <a:solidFill>
                  <a:schemeClr val="tx1"/>
                </a:solidFill>
                <a:latin typeface="+mn-lt"/>
                <a:ea typeface="+mn-ea"/>
                <a:cs typeface="+mn-cs"/>
              </a:rPr>
              <a:t>programs. In most operating systems, communication between independent processes requires the intervention of the kernel to provide protection and the mechanisms needed for communication. However, because threads within the same process share memory and files, they can communicate with each other without invoking the kernel.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Thus, if there is an application or function that should be implemented as a set of related units of execution, it is far more efficient to do so as a collection of threads rather than a collection of separate processes.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a:solidFill>
                  <a:schemeClr val="tx1"/>
                </a:solidFill>
                <a:latin typeface="+mn-lt"/>
                <a:ea typeface="+mn-ea"/>
                <a:cs typeface="+mn-cs"/>
              </a:rPr>
              <a:t>[LETW88] gives four examples of the uses of threads in a single-user multiprocessing system:</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Foreground and background work: For example, in a spreadsheet program,</a:t>
            </a:r>
          </a:p>
          <a:p>
            <a:r>
              <a:rPr lang="en-US" sz="1200" kern="1200" baseline="0" dirty="0">
                <a:solidFill>
                  <a:schemeClr val="tx1"/>
                </a:solidFill>
                <a:latin typeface="+mn-lt"/>
                <a:ea typeface="+mn-ea"/>
                <a:cs typeface="+mn-cs"/>
              </a:rPr>
              <a:t>one thread could display menus and read user input, while another thread executes user commands and updates the spreadsheet. This arrangement often increases the perceived speed of the application by allowing the program to prompt for the next command before the previous command is complete.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Asynchronous processing: Asynchronous elements in the program can be</a:t>
            </a:r>
          </a:p>
          <a:p>
            <a:r>
              <a:rPr lang="en-US" sz="1200" kern="1200" baseline="0" dirty="0">
                <a:solidFill>
                  <a:schemeClr val="tx1"/>
                </a:solidFill>
                <a:latin typeface="+mn-lt"/>
                <a:ea typeface="+mn-ea"/>
                <a:cs typeface="+mn-cs"/>
              </a:rPr>
              <a:t>implemented as threads. For example, as a protection against power failure, one can design a word processor to write its random access memory (RAM) buffer to disk once every minute. A thread can be created whose sole job is periodic backup and that schedules itself directly with the OS; there is no need for fancy code in the main program to provide for time checks or to coordinate input and output.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Speed of execution: A multithreaded process can compute one batch of data</a:t>
            </a:r>
          </a:p>
          <a:p>
            <a:r>
              <a:rPr lang="en-US" sz="1200" kern="1200" baseline="0" dirty="0">
                <a:solidFill>
                  <a:schemeClr val="tx1"/>
                </a:solidFill>
                <a:latin typeface="+mn-lt"/>
                <a:ea typeface="+mn-ea"/>
                <a:cs typeface="+mn-cs"/>
              </a:rPr>
              <a:t>while reading the next batch from a device. On a multiprocessor system, multiple threads from the same process may be able to execute simultaneously. Thus, even though one thread may be blocked for an I/O operation to read in a batch of data, another thread may be executing.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Modular program structure: </a:t>
            </a:r>
            <a:r>
              <a:rPr lang="en-US" sz="1200" b="0" kern="1200" baseline="0" dirty="0">
                <a:solidFill>
                  <a:schemeClr val="tx1"/>
                </a:solidFill>
                <a:latin typeface="+mn-lt"/>
                <a:ea typeface="+mn-ea"/>
                <a:cs typeface="+mn-cs"/>
              </a:rPr>
              <a:t>Programs that involve a variety of activities or a</a:t>
            </a:r>
          </a:p>
          <a:p>
            <a:r>
              <a:rPr lang="en-US" sz="1200" kern="1200" baseline="0" dirty="0">
                <a:solidFill>
                  <a:schemeClr val="tx1"/>
                </a:solidFill>
                <a:latin typeface="+mn-lt"/>
                <a:ea typeface="+mn-ea"/>
                <a:cs typeface="+mn-cs"/>
              </a:rPr>
              <a:t>variety of sources and destinations of input and output may be easier to design and implement using threads.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 an OS that supports threads, scheduling and dispatching is done on a thread basis; hence, most of the state information dealing with execution is maintained in thread-level data structures. There are, however, several actions that affect all of the threads in a process and that the OS must manage at the process level. For example, suspension involves swapping the address space of one process out of main memory to make room for the address space of another process. Because all threads in a process share the same address space, all threads are suspended at the same time. Similarly, termination of a process terminates all threads within that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baseline="0" dirty="0">
                <a:solidFill>
                  <a:schemeClr val="tx1"/>
                </a:solidFill>
                <a:latin typeface="+mn-lt"/>
                <a:ea typeface="+mn-ea"/>
                <a:cs typeface="+mn-cs"/>
              </a:rPr>
              <a:t>As with processes, the key states for a thread are Running, Ready, </a:t>
            </a:r>
            <a:r>
              <a:rPr lang="en-US" sz="1200" i="0" kern="1200" baseline="0" dirty="0">
                <a:solidFill>
                  <a:schemeClr val="tx1"/>
                </a:solidFill>
                <a:latin typeface="+mn-lt"/>
                <a:ea typeface="+mn-ea"/>
                <a:cs typeface="+mn-cs"/>
              </a:rPr>
              <a:t>and Blocked. Generally, it does not make sense to associate suspend states with threads because such states are process-level concepts. In particular, if a process is swapped out, all of its threads are necessarily swapped out because they all share the address space of the process. There are four basic thread operations associated with a change in thread state [ANDE04]:</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Spawn: </a:t>
            </a:r>
            <a:r>
              <a:rPr lang="en-US" sz="1200" b="0" kern="1200" baseline="0" dirty="0">
                <a:solidFill>
                  <a:schemeClr val="tx1"/>
                </a:solidFill>
                <a:latin typeface="+mn-lt"/>
                <a:ea typeface="+mn-ea"/>
                <a:cs typeface="+mn-cs"/>
              </a:rPr>
              <a:t>Typically, when a new process is spawned, a thread for that process </a:t>
            </a:r>
            <a:r>
              <a:rPr lang="en-US" sz="1200" kern="1200" baseline="0" dirty="0">
                <a:solidFill>
                  <a:schemeClr val="tx1"/>
                </a:solidFill>
                <a:latin typeface="+mn-lt"/>
                <a:ea typeface="+mn-ea"/>
                <a:cs typeface="+mn-cs"/>
              </a:rPr>
              <a:t>is also spawned. Subsequently, a thread within a process may spawn </a:t>
            </a:r>
          </a:p>
          <a:p>
            <a:r>
              <a:rPr lang="en-US" sz="1200" kern="1200" baseline="0" dirty="0">
                <a:solidFill>
                  <a:schemeClr val="tx1"/>
                </a:solidFill>
                <a:latin typeface="+mn-lt"/>
                <a:ea typeface="+mn-ea"/>
                <a:cs typeface="+mn-cs"/>
              </a:rPr>
              <a:t>another thread within the same process, providing an instruction pointer and arguments for the new thread. The new thread is provided with its own register context and stack space and placed on the ready queue.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Block: </a:t>
            </a:r>
            <a:r>
              <a:rPr lang="en-US" sz="1200" b="0" kern="1200" baseline="0" dirty="0">
                <a:solidFill>
                  <a:schemeClr val="tx1"/>
                </a:solidFill>
                <a:latin typeface="+mn-lt"/>
                <a:ea typeface="+mn-ea"/>
                <a:cs typeface="+mn-cs"/>
              </a:rPr>
              <a:t>When a thread needs to wait for an event, it will block (saving its user </a:t>
            </a:r>
            <a:r>
              <a:rPr lang="en-US" sz="1200" kern="1200" baseline="0" dirty="0">
                <a:solidFill>
                  <a:schemeClr val="tx1"/>
                </a:solidFill>
                <a:latin typeface="+mn-lt"/>
                <a:ea typeface="+mn-ea"/>
                <a:cs typeface="+mn-cs"/>
              </a:rPr>
              <a:t>registers, program counter, and stack pointers). The processor may now turn to the execution of another ready thread in the same or a different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Unblock: </a:t>
            </a:r>
            <a:r>
              <a:rPr lang="en-US" sz="1200" b="0" kern="1200" baseline="0" dirty="0">
                <a:solidFill>
                  <a:schemeClr val="tx1"/>
                </a:solidFill>
                <a:latin typeface="+mn-lt"/>
                <a:ea typeface="+mn-ea"/>
                <a:cs typeface="+mn-cs"/>
              </a:rPr>
              <a:t>When the event for which a thread is blocked occurs, the thread is </a:t>
            </a:r>
            <a:r>
              <a:rPr lang="en-US" sz="1200" kern="1200" baseline="0" dirty="0">
                <a:solidFill>
                  <a:schemeClr val="tx1"/>
                </a:solidFill>
                <a:latin typeface="+mn-lt"/>
                <a:ea typeface="+mn-ea"/>
                <a:cs typeface="+mn-cs"/>
              </a:rPr>
              <a:t>moved to the Ready queue.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Finish: </a:t>
            </a:r>
            <a:r>
              <a:rPr lang="en-US" sz="1200" b="0" kern="1200" baseline="0" dirty="0">
                <a:solidFill>
                  <a:schemeClr val="tx1"/>
                </a:solidFill>
                <a:latin typeface="+mn-lt"/>
                <a:ea typeface="+mn-ea"/>
                <a:cs typeface="+mn-cs"/>
              </a:rPr>
              <a:t>When a thread completes, its register context and stacks are </a:t>
            </a:r>
            <a:r>
              <a:rPr lang="en-US" sz="1200" kern="1200" baseline="0" dirty="0">
                <a:solidFill>
                  <a:schemeClr val="tx1"/>
                </a:solidFill>
                <a:latin typeface="+mn-lt"/>
                <a:ea typeface="+mn-ea"/>
                <a:cs typeface="+mn-cs"/>
              </a:rPr>
              <a:t>deallocated.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 significant issue is whether the blocking of a thread results in the blocking of the entire process. In other words, if one thread in a process is blocked, does this prevent the running of any other thread in the same process even if that other thread is in a ready state? Clearly, some of the flexibility and power of threads is lost if the one blocked thread blocks an entire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We return to this issue subsequently in our discussion of user-level versus kernel-level threads, but for now let us consider the performance benefits of threads that do not block an entire process. Figure 4.3 (based on one in [KLEI96]) shows a program that performs two remote procedure calls (RPCs)  to two different hosts to obtain a combined result. In a single-threaded program, the results are obtained in sequence, so the program has to wait for a response from each server in turn. Rewriting the program to use a separate thread for each RPC results in a substantial speedup. Note that if this program operates on a uniprocessor, the requests must be generated sequentially and the results processed in sequence; however, the program waits concurrently for the two replies.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On a uniprocessor, multiprogramming enables the interleaving of multiple</a:t>
            </a:r>
          </a:p>
          <a:p>
            <a:r>
              <a:rPr lang="en-US" sz="1200" kern="1200" baseline="0" dirty="0">
                <a:solidFill>
                  <a:schemeClr val="tx1"/>
                </a:solidFill>
                <a:latin typeface="+mn-lt"/>
                <a:ea typeface="+mn-ea"/>
                <a:cs typeface="+mn-cs"/>
              </a:rPr>
              <a:t>threads within multiple processes. In the example of Figure 4.4, three threads in</a:t>
            </a:r>
          </a:p>
          <a:p>
            <a:r>
              <a:rPr lang="en-US" sz="1200" kern="1200" baseline="0" dirty="0">
                <a:solidFill>
                  <a:schemeClr val="tx1"/>
                </a:solidFill>
                <a:latin typeface="+mn-lt"/>
                <a:ea typeface="+mn-ea"/>
                <a:cs typeface="+mn-cs"/>
              </a:rPr>
              <a:t>two processes are interleaved on the processor. Execution passes from one thread</a:t>
            </a:r>
          </a:p>
          <a:p>
            <a:r>
              <a:rPr lang="en-US" sz="1200" kern="1200" baseline="0" dirty="0">
                <a:solidFill>
                  <a:schemeClr val="tx1"/>
                </a:solidFill>
                <a:latin typeface="+mn-lt"/>
                <a:ea typeface="+mn-ea"/>
                <a:cs typeface="+mn-cs"/>
              </a:rPr>
              <a:t>to another either when the currently running thread is blocked or when its time slice</a:t>
            </a:r>
          </a:p>
          <a:p>
            <a:r>
              <a:rPr lang="en-US" sz="1200" kern="1200" baseline="0" dirty="0">
                <a:solidFill>
                  <a:schemeClr val="tx1"/>
                </a:solidFill>
                <a:latin typeface="+mn-lt"/>
                <a:ea typeface="+mn-ea"/>
                <a:cs typeface="+mn-cs"/>
              </a:rPr>
              <a:t>is exhausted.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1" kern="1200" baseline="0" dirty="0">
                <a:solidFill>
                  <a:schemeClr val="tx1"/>
                </a:solidFill>
                <a:latin typeface="+mn-lt"/>
                <a:ea typeface="+mn-ea"/>
                <a:cs typeface="+mn-cs"/>
              </a:rPr>
              <a:t>All of the threads of a process share the same address </a:t>
            </a:r>
            <a:r>
              <a:rPr lang="en-US" sz="1200" kern="1200" baseline="0" dirty="0">
                <a:solidFill>
                  <a:schemeClr val="tx1"/>
                </a:solidFill>
                <a:latin typeface="+mn-lt"/>
                <a:ea typeface="+mn-ea"/>
                <a:cs typeface="+mn-cs"/>
              </a:rPr>
              <a:t>space and other resources, such as open files. Any alteration of a resource by one thread affects the environment of the other threads in the same process. It is therefore necessary to synchronize the activities of the various threads so that they do not interfere with each other or corrupt data structures. For example, if two threads each try to add an element to a doubly linked list at the same time, one element may be lost or the list may end up malformed. The issues raised and the techniques used in the synchronization of threads are, in general, the same as for the synchronization of processes. These issues and techniques are the subject of Chapters 5 and 6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we have said, the concepts of resource allocation and dispatching unit have traditionally been embodied in the single concept of the process—that is, as a 1 : 1 relationship between threads and processes. Recently, there has been much interest in providing for multiple threads within a single process, which is a many-to-one relationship. However, as Table 4.2 shows, the other two combinations have also been investigated, namely, a many-to-many relationship and a one-to-many relationship.</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idea of having a many-to-many relationship between threads and processes has been explored in the experimental operating system TRIX [PAZZ92, WARD80]. In TRIX, there are the concepts of domain and thread. A domain is a static entity, consisting of an address space and “ports” through which messages may be sent and received. A thread is a single execution path, with an execution stack, processor state, and scheduling information.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As with the multithreading approaches discussed so far, multiple threads may execute in a single domain, providing the efficiency gains discussed earlier. However, it is also possible for a single user activity, or application, to be performed in multiple domains. In this case, a thread exists that can move from one domain to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val="346190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Chapter</a:t>
            </a:r>
            <a:r>
              <a:rPr lang="en-US" baseline="0" dirty="0"/>
              <a:t> </a:t>
            </a:r>
            <a:r>
              <a:rPr lang="en-US" baseline="0"/>
              <a:t>4 summary.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extLst>
      <p:ext uri="{BB962C8B-B14F-4D97-AF65-F5344CB8AC3E}">
        <p14:creationId xmlns:p14="http://schemas.microsoft.com/office/powerpoint/2010/main" val="509066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Chapter</a:t>
            </a:r>
            <a:r>
              <a:rPr lang="en-US" baseline="0" dirty="0"/>
              <a:t> </a:t>
            </a:r>
            <a:r>
              <a:rPr lang="en-US" baseline="0"/>
              <a:t>4 summary.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extLst>
      <p:ext uri="{BB962C8B-B14F-4D97-AF65-F5344CB8AC3E}">
        <p14:creationId xmlns:p14="http://schemas.microsoft.com/office/powerpoint/2010/main" val="4027103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In addition to general-purpose server software, a number of classes of applications benefit directly from the ability to scale throughput with the number of cores. [MCDO06] lists the following examples: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Multithreaded native applications: </a:t>
            </a:r>
          </a:p>
          <a:p>
            <a:r>
              <a:rPr lang="en-US" sz="1200" b="0" kern="1200" baseline="0" dirty="0">
                <a:solidFill>
                  <a:schemeClr val="tx1"/>
                </a:solidFill>
                <a:latin typeface="+mn-lt"/>
                <a:ea typeface="+mn-ea"/>
                <a:cs typeface="+mn-cs"/>
              </a:rPr>
              <a:t>Multithreaded applications are characterized</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by having a small number of highly threaded processes. Examples of threaded applications include Lotus Domino or Siebel CRM (Customer Relationship Manager).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Multiprocess applications: </a:t>
            </a:r>
          </a:p>
          <a:p>
            <a:r>
              <a:rPr lang="en-US" sz="1200" b="0" kern="1200" baseline="0" dirty="0">
                <a:solidFill>
                  <a:schemeClr val="tx1"/>
                </a:solidFill>
                <a:latin typeface="+mn-lt"/>
                <a:ea typeface="+mn-ea"/>
                <a:cs typeface="+mn-cs"/>
              </a:rPr>
              <a:t>Multiprocess applications are characterized by</a:t>
            </a:r>
            <a:r>
              <a:rPr lang="en-US" sz="1200" b="1"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the presence of many single-threaded processes. Examples of multiprocess applications include the Oracle database, SAP, and PeopleSoft.</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Java applications:</a:t>
            </a:r>
          </a:p>
          <a:p>
            <a:r>
              <a:rPr lang="en-US" sz="1200" b="1" kern="1200" baseline="0" dirty="0">
                <a:solidFill>
                  <a:schemeClr val="tx1"/>
                </a:solidFill>
                <a:latin typeface="+mn-lt"/>
                <a:ea typeface="+mn-ea"/>
                <a:cs typeface="+mn-cs"/>
              </a:rPr>
              <a:t> </a:t>
            </a:r>
            <a:r>
              <a:rPr lang="en-US" sz="1200" b="0" kern="1200" baseline="0" dirty="0">
                <a:solidFill>
                  <a:schemeClr val="tx1"/>
                </a:solidFill>
                <a:latin typeface="+mn-lt"/>
                <a:ea typeface="+mn-ea"/>
                <a:cs typeface="+mn-cs"/>
              </a:rPr>
              <a:t>Java applications embrace threading in a fundamental way. </a:t>
            </a:r>
            <a:r>
              <a:rPr lang="en-US" sz="1200" kern="1200" baseline="0" dirty="0">
                <a:solidFill>
                  <a:schemeClr val="tx1"/>
                </a:solidFill>
                <a:latin typeface="+mn-lt"/>
                <a:ea typeface="+mn-ea"/>
                <a:cs typeface="+mn-cs"/>
              </a:rPr>
              <a:t>Not only does the Java language greatly facilitate multithreaded applications, but the Java Virtual Machine is a multithreaded process that provides scheduling and memory management for Java applications. Java applications that can benefit directly from multicore resources include application servers such</a:t>
            </a:r>
          </a:p>
          <a:p>
            <a:r>
              <a:rPr lang="en-US" sz="1200" kern="1200" baseline="0" dirty="0">
                <a:solidFill>
                  <a:schemeClr val="tx1"/>
                </a:solidFill>
                <a:latin typeface="+mn-lt"/>
                <a:ea typeface="+mn-ea"/>
                <a:cs typeface="+mn-cs"/>
              </a:rPr>
              <a:t>as Sun’s Java Application Server, BEA’s Weblogic, IBM’s Websphere, and the open-source Tomcat application server. All applications that use a Java 2 Platform, Enterprise Edition (J2EE platform) application server can immediately benefit from multicore technology.</a:t>
            </a:r>
          </a:p>
          <a:p>
            <a:endParaRPr lang="en-US" sz="1200" b="1" kern="1200" baseline="0" dirty="0">
              <a:solidFill>
                <a:schemeClr val="tx1"/>
              </a:solidFill>
              <a:latin typeface="+mn-lt"/>
              <a:ea typeface="+mn-ea"/>
              <a:cs typeface="+mn-cs"/>
            </a:endParaRPr>
          </a:p>
          <a:p>
            <a:r>
              <a:rPr lang="en-US" sz="1200" b="1" kern="1200" baseline="0" dirty="0" err="1">
                <a:solidFill>
                  <a:schemeClr val="tx1"/>
                </a:solidFill>
                <a:latin typeface="+mn-lt"/>
                <a:ea typeface="+mn-ea"/>
                <a:cs typeface="+mn-cs"/>
              </a:rPr>
              <a:t>Multiinstance</a:t>
            </a:r>
            <a:r>
              <a:rPr lang="en-US" sz="1200" b="1" kern="1200" baseline="0" dirty="0">
                <a:solidFill>
                  <a:schemeClr val="tx1"/>
                </a:solidFill>
                <a:latin typeface="+mn-lt"/>
                <a:ea typeface="+mn-ea"/>
                <a:cs typeface="+mn-cs"/>
              </a:rPr>
              <a:t> applications:</a:t>
            </a:r>
          </a:p>
          <a:p>
            <a:r>
              <a:rPr lang="en-US" sz="1200" b="0" kern="1200" baseline="0" dirty="0">
                <a:solidFill>
                  <a:schemeClr val="tx1"/>
                </a:solidFill>
                <a:latin typeface="+mn-lt"/>
                <a:ea typeface="+mn-ea"/>
                <a:cs typeface="+mn-cs"/>
              </a:rPr>
              <a:t> Even if an individual application does not scale </a:t>
            </a:r>
            <a:r>
              <a:rPr lang="en-US" sz="1200" kern="1200" baseline="0" dirty="0">
                <a:solidFill>
                  <a:schemeClr val="tx1"/>
                </a:solidFill>
                <a:latin typeface="+mn-lt"/>
                <a:ea typeface="+mn-ea"/>
                <a:cs typeface="+mn-cs"/>
              </a:rPr>
              <a:t>to take advantage of a large number of threads, it is still possible to gain from multicore architecture by running multiple instances of the application in parallel. If multiple application instances require some degree of isolation, virtualization technology (for the hardware of the operating system) can be  used to provide each of them with its own separate and secure environment.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extLst>
      <p:ext uri="{BB962C8B-B14F-4D97-AF65-F5344CB8AC3E}">
        <p14:creationId xmlns:p14="http://schemas.microsoft.com/office/powerpoint/2010/main" val="294353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 Valve is an entertainment and technology company that has developed a number</a:t>
            </a:r>
          </a:p>
          <a:p>
            <a:r>
              <a:rPr lang="en-US" sz="1200" kern="1200" baseline="0" dirty="0">
                <a:solidFill>
                  <a:schemeClr val="tx1"/>
                </a:solidFill>
                <a:latin typeface="+mn-lt"/>
                <a:ea typeface="+mn-ea"/>
                <a:cs typeface="+mn-cs"/>
              </a:rPr>
              <a:t>of popular games, as well as the Source engine, one of the most widely played game</a:t>
            </a:r>
          </a:p>
          <a:p>
            <a:r>
              <a:rPr lang="en-US" sz="1200" kern="1200" baseline="0" dirty="0">
                <a:solidFill>
                  <a:schemeClr val="tx1"/>
                </a:solidFill>
                <a:latin typeface="+mn-lt"/>
                <a:ea typeface="+mn-ea"/>
                <a:cs typeface="+mn-cs"/>
              </a:rPr>
              <a:t>engines available. Source is an animation engine used by Valve for its games and</a:t>
            </a:r>
          </a:p>
          <a:p>
            <a:r>
              <a:rPr lang="en-US" sz="1200" kern="1200" baseline="0" dirty="0">
                <a:solidFill>
                  <a:schemeClr val="tx1"/>
                </a:solidFill>
                <a:latin typeface="+mn-lt"/>
                <a:ea typeface="+mn-ea"/>
                <a:cs typeface="+mn-cs"/>
              </a:rPr>
              <a:t>licensed for other game developers.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recent years, Valve has reprogrammed the Source engine software to use</a:t>
            </a:r>
          </a:p>
          <a:p>
            <a:r>
              <a:rPr lang="en-US" sz="1200" kern="1200" baseline="0" dirty="0">
                <a:solidFill>
                  <a:schemeClr val="tx1"/>
                </a:solidFill>
                <a:latin typeface="+mn-lt"/>
                <a:ea typeface="+mn-ea"/>
                <a:cs typeface="+mn-cs"/>
              </a:rPr>
              <a:t>multithreading to exploit the power of </a:t>
            </a:r>
            <a:r>
              <a:rPr lang="en-US" sz="1200" kern="1200" baseline="0" dirty="0" err="1">
                <a:solidFill>
                  <a:schemeClr val="tx1"/>
                </a:solidFill>
                <a:latin typeface="+mn-lt"/>
                <a:ea typeface="+mn-ea"/>
                <a:cs typeface="+mn-cs"/>
              </a:rPr>
              <a:t>multicore</a:t>
            </a:r>
            <a:r>
              <a:rPr lang="en-US" sz="1200" kern="1200" baseline="0" dirty="0">
                <a:solidFill>
                  <a:schemeClr val="tx1"/>
                </a:solidFill>
                <a:latin typeface="+mn-lt"/>
                <a:ea typeface="+mn-ea"/>
                <a:cs typeface="+mn-cs"/>
              </a:rPr>
              <a:t> processor chips from Intel and</a:t>
            </a:r>
          </a:p>
          <a:p>
            <a:r>
              <a:rPr lang="en-US" sz="1200" kern="1200" baseline="0" dirty="0">
                <a:solidFill>
                  <a:schemeClr val="tx1"/>
                </a:solidFill>
                <a:latin typeface="+mn-lt"/>
                <a:ea typeface="+mn-ea"/>
                <a:cs typeface="+mn-cs"/>
              </a:rPr>
              <a:t>AMD [REIM06]. The revised Source engine code provides more powerful support</a:t>
            </a:r>
          </a:p>
          <a:p>
            <a:r>
              <a:rPr lang="en-US" sz="1200" kern="1200" baseline="0" dirty="0">
                <a:solidFill>
                  <a:schemeClr val="tx1"/>
                </a:solidFill>
                <a:latin typeface="+mn-lt"/>
                <a:ea typeface="+mn-ea"/>
                <a:cs typeface="+mn-cs"/>
              </a:rPr>
              <a:t>for Valve games such as Half Life 2.</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Figure 4.9 illustrates the thread structure for the rendering module. In this hierarchical</a:t>
            </a:r>
          </a:p>
          <a:p>
            <a:r>
              <a:rPr lang="en-US" sz="1200" kern="1200" baseline="0" dirty="0">
                <a:solidFill>
                  <a:schemeClr val="tx1"/>
                </a:solidFill>
                <a:latin typeface="+mn-lt"/>
                <a:ea typeface="+mn-ea"/>
                <a:cs typeface="+mn-cs"/>
              </a:rPr>
              <a:t>structure, higher-level threads spawn lower-level threads as needed. The</a:t>
            </a:r>
          </a:p>
          <a:p>
            <a:r>
              <a:rPr lang="en-US" sz="1200" kern="1200" baseline="0" dirty="0">
                <a:solidFill>
                  <a:schemeClr val="tx1"/>
                </a:solidFill>
                <a:latin typeface="+mn-lt"/>
                <a:ea typeface="+mn-ea"/>
                <a:cs typeface="+mn-cs"/>
              </a:rPr>
              <a:t>rendering module relies on a critical part of the Source engine, the world list, which is</a:t>
            </a:r>
          </a:p>
          <a:p>
            <a:r>
              <a:rPr lang="en-US" sz="1200" kern="1200" baseline="0" dirty="0">
                <a:solidFill>
                  <a:schemeClr val="tx1"/>
                </a:solidFill>
                <a:latin typeface="+mn-lt"/>
                <a:ea typeface="+mn-ea"/>
                <a:cs typeface="+mn-cs"/>
              </a:rPr>
              <a:t>a database representation of the visual elements in the game’s world. The first task is</a:t>
            </a:r>
          </a:p>
          <a:p>
            <a:r>
              <a:rPr lang="en-US" sz="1200" kern="1200" baseline="0" dirty="0">
                <a:solidFill>
                  <a:schemeClr val="tx1"/>
                </a:solidFill>
                <a:latin typeface="+mn-lt"/>
                <a:ea typeface="+mn-ea"/>
                <a:cs typeface="+mn-cs"/>
              </a:rPr>
              <a:t>to determine what are the areas of the world that need to be rendered. The next task</a:t>
            </a:r>
          </a:p>
          <a:p>
            <a:r>
              <a:rPr lang="en-US" sz="1200" kern="1200" baseline="0" dirty="0">
                <a:solidFill>
                  <a:schemeClr val="tx1"/>
                </a:solidFill>
                <a:latin typeface="+mn-lt"/>
                <a:ea typeface="+mn-ea"/>
                <a:cs typeface="+mn-cs"/>
              </a:rPr>
              <a:t>is to determine what objects are in the scene as viewed from multiple angles. Then</a:t>
            </a:r>
          </a:p>
          <a:p>
            <a:r>
              <a:rPr lang="en-US" sz="1200" kern="1200" baseline="0" dirty="0">
                <a:solidFill>
                  <a:schemeClr val="tx1"/>
                </a:solidFill>
                <a:latin typeface="+mn-lt"/>
                <a:ea typeface="+mn-ea"/>
                <a:cs typeface="+mn-cs"/>
              </a:rPr>
              <a:t>comes the processor-intensive work. The rendering module has to work out the rendering</a:t>
            </a:r>
          </a:p>
          <a:p>
            <a:r>
              <a:rPr lang="en-US" sz="1200" kern="1200" baseline="0" dirty="0">
                <a:solidFill>
                  <a:schemeClr val="tx1"/>
                </a:solidFill>
                <a:latin typeface="+mn-lt"/>
                <a:ea typeface="+mn-ea"/>
                <a:cs typeface="+mn-cs"/>
              </a:rPr>
              <a:t>of each object from multiple points of view, such as the player’s view, the view</a:t>
            </a:r>
          </a:p>
          <a:p>
            <a:r>
              <a:rPr lang="en-US" sz="1200" kern="1200" baseline="0" dirty="0">
                <a:solidFill>
                  <a:schemeClr val="tx1"/>
                </a:solidFill>
                <a:latin typeface="+mn-lt"/>
                <a:ea typeface="+mn-ea"/>
                <a:cs typeface="+mn-cs"/>
              </a:rPr>
              <a:t>of TV monitors, and the point of view of reflections in water.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Some of the key elements of the threading strategy for the rendering module</a:t>
            </a:r>
          </a:p>
          <a:p>
            <a:r>
              <a:rPr lang="en-US" sz="1200" kern="1200" baseline="0" dirty="0">
                <a:solidFill>
                  <a:schemeClr val="tx1"/>
                </a:solidFill>
                <a:latin typeface="+mn-lt"/>
                <a:ea typeface="+mn-ea"/>
                <a:cs typeface="+mn-cs"/>
              </a:rPr>
              <a:t>are listed in [LEON07] and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Construct scene-rendering lists for multiple scenes in parallel (e.g., the world</a:t>
            </a:r>
          </a:p>
          <a:p>
            <a:r>
              <a:rPr lang="en-US" sz="1200" kern="1200" baseline="0" dirty="0">
                <a:solidFill>
                  <a:schemeClr val="tx1"/>
                </a:solidFill>
                <a:latin typeface="+mn-lt"/>
                <a:ea typeface="+mn-ea"/>
                <a:cs typeface="+mn-cs"/>
              </a:rPr>
              <a:t>and its reflection in water).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Overlap graphics simulation.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Compute character bone transformations for all characters in all scenes in</a:t>
            </a:r>
          </a:p>
          <a:p>
            <a:r>
              <a:rPr lang="en-US" sz="1200" kern="1200" baseline="0" dirty="0">
                <a:solidFill>
                  <a:schemeClr val="tx1"/>
                </a:solidFill>
                <a:latin typeface="+mn-lt"/>
                <a:ea typeface="+mn-ea"/>
                <a:cs typeface="+mn-cs"/>
              </a:rPr>
              <a:t>parallel.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Allow multiple threads to draw in parallel.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designers found that simply locking key databases, such as the world list,</a:t>
            </a:r>
          </a:p>
          <a:p>
            <a:r>
              <a:rPr lang="en-US" sz="1200" kern="1200" baseline="0" dirty="0">
                <a:solidFill>
                  <a:schemeClr val="tx1"/>
                </a:solidFill>
                <a:latin typeface="+mn-lt"/>
                <a:ea typeface="+mn-ea"/>
                <a:cs typeface="+mn-cs"/>
              </a:rPr>
              <a:t>for a thread was too inefficient. Over 95% of the time, a thread is trying to read</a:t>
            </a:r>
          </a:p>
          <a:p>
            <a:r>
              <a:rPr lang="en-US" sz="1200" kern="1200" baseline="0" dirty="0">
                <a:solidFill>
                  <a:schemeClr val="tx1"/>
                </a:solidFill>
                <a:latin typeface="+mn-lt"/>
                <a:ea typeface="+mn-ea"/>
                <a:cs typeface="+mn-cs"/>
              </a:rPr>
              <a:t>from a data set, and only 5% of the time at most is spent in writing to a data set.</a:t>
            </a:r>
          </a:p>
          <a:p>
            <a:r>
              <a:rPr lang="en-US" sz="1200" kern="1200" baseline="0" dirty="0">
                <a:solidFill>
                  <a:schemeClr val="tx1"/>
                </a:solidFill>
                <a:latin typeface="+mn-lt"/>
                <a:ea typeface="+mn-ea"/>
                <a:cs typeface="+mn-cs"/>
              </a:rPr>
              <a:t>Thus, a concurrency mechanism known as the single-writer-multiple-readers model</a:t>
            </a:r>
          </a:p>
          <a:p>
            <a:r>
              <a:rPr lang="en-US" sz="1200" kern="1200" baseline="0" dirty="0">
                <a:solidFill>
                  <a:schemeClr val="tx1"/>
                </a:solidFill>
                <a:latin typeface="+mn-lt"/>
                <a:ea typeface="+mn-ea"/>
                <a:cs typeface="+mn-cs"/>
              </a:rPr>
              <a:t>works effectively.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extLst>
      <p:ext uri="{BB962C8B-B14F-4D97-AF65-F5344CB8AC3E}">
        <p14:creationId xmlns:p14="http://schemas.microsoft.com/office/powerpoint/2010/main" val="935682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 Valve is an entertainment and technology company that has developed a number</a:t>
            </a:r>
          </a:p>
          <a:p>
            <a:r>
              <a:rPr lang="en-US" sz="1200" kern="1200" baseline="0" dirty="0">
                <a:solidFill>
                  <a:schemeClr val="tx1"/>
                </a:solidFill>
                <a:latin typeface="+mn-lt"/>
                <a:ea typeface="+mn-ea"/>
                <a:cs typeface="+mn-cs"/>
              </a:rPr>
              <a:t>of popular games, as well as the Source engine, one of the most widely played game</a:t>
            </a:r>
          </a:p>
          <a:p>
            <a:r>
              <a:rPr lang="en-US" sz="1200" kern="1200" baseline="0" dirty="0">
                <a:solidFill>
                  <a:schemeClr val="tx1"/>
                </a:solidFill>
                <a:latin typeface="+mn-lt"/>
                <a:ea typeface="+mn-ea"/>
                <a:cs typeface="+mn-cs"/>
              </a:rPr>
              <a:t>engines available. Source is an animation engine used by Valve for its games and</a:t>
            </a:r>
          </a:p>
          <a:p>
            <a:r>
              <a:rPr lang="en-US" sz="1200" kern="1200" baseline="0" dirty="0">
                <a:solidFill>
                  <a:schemeClr val="tx1"/>
                </a:solidFill>
                <a:latin typeface="+mn-lt"/>
                <a:ea typeface="+mn-ea"/>
                <a:cs typeface="+mn-cs"/>
              </a:rPr>
              <a:t>licensed for other game developers.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recent years, Valve has reprogrammed the Source engine software to use</a:t>
            </a:r>
          </a:p>
          <a:p>
            <a:r>
              <a:rPr lang="en-US" sz="1200" kern="1200" baseline="0" dirty="0">
                <a:solidFill>
                  <a:schemeClr val="tx1"/>
                </a:solidFill>
                <a:latin typeface="+mn-lt"/>
                <a:ea typeface="+mn-ea"/>
                <a:cs typeface="+mn-cs"/>
              </a:rPr>
              <a:t>multithreading to exploit the power of </a:t>
            </a:r>
            <a:r>
              <a:rPr lang="en-US" sz="1200" kern="1200" baseline="0" dirty="0" err="1">
                <a:solidFill>
                  <a:schemeClr val="tx1"/>
                </a:solidFill>
                <a:latin typeface="+mn-lt"/>
                <a:ea typeface="+mn-ea"/>
                <a:cs typeface="+mn-cs"/>
              </a:rPr>
              <a:t>multicore</a:t>
            </a:r>
            <a:r>
              <a:rPr lang="en-US" sz="1200" kern="1200" baseline="0" dirty="0">
                <a:solidFill>
                  <a:schemeClr val="tx1"/>
                </a:solidFill>
                <a:latin typeface="+mn-lt"/>
                <a:ea typeface="+mn-ea"/>
                <a:cs typeface="+mn-cs"/>
              </a:rPr>
              <a:t> processor chips from Intel and</a:t>
            </a:r>
          </a:p>
          <a:p>
            <a:r>
              <a:rPr lang="en-US" sz="1200" kern="1200" baseline="0" dirty="0">
                <a:solidFill>
                  <a:schemeClr val="tx1"/>
                </a:solidFill>
                <a:latin typeface="+mn-lt"/>
                <a:ea typeface="+mn-ea"/>
                <a:cs typeface="+mn-cs"/>
              </a:rPr>
              <a:t>AMD [REIM06]. The revised Source engine code provides more powerful support</a:t>
            </a:r>
          </a:p>
          <a:p>
            <a:r>
              <a:rPr lang="en-US" sz="1200" kern="1200" baseline="0" dirty="0">
                <a:solidFill>
                  <a:schemeClr val="tx1"/>
                </a:solidFill>
                <a:latin typeface="+mn-lt"/>
                <a:ea typeface="+mn-ea"/>
                <a:cs typeface="+mn-cs"/>
              </a:rPr>
              <a:t>for Valve games such as Half Life 2.</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Figure 4.9 illustrates the thread structure for the rendering module. In this hierarchical</a:t>
            </a:r>
          </a:p>
          <a:p>
            <a:r>
              <a:rPr lang="en-US" sz="1200" kern="1200" baseline="0" dirty="0">
                <a:solidFill>
                  <a:schemeClr val="tx1"/>
                </a:solidFill>
                <a:latin typeface="+mn-lt"/>
                <a:ea typeface="+mn-ea"/>
                <a:cs typeface="+mn-cs"/>
              </a:rPr>
              <a:t>structure, higher-level threads spawn lower-level threads as needed. The</a:t>
            </a:r>
          </a:p>
          <a:p>
            <a:r>
              <a:rPr lang="en-US" sz="1200" kern="1200" baseline="0" dirty="0">
                <a:solidFill>
                  <a:schemeClr val="tx1"/>
                </a:solidFill>
                <a:latin typeface="+mn-lt"/>
                <a:ea typeface="+mn-ea"/>
                <a:cs typeface="+mn-cs"/>
              </a:rPr>
              <a:t>rendering module relies on a critical part of the Source engine, the world list, which is</a:t>
            </a:r>
          </a:p>
          <a:p>
            <a:r>
              <a:rPr lang="en-US" sz="1200" kern="1200" baseline="0" dirty="0">
                <a:solidFill>
                  <a:schemeClr val="tx1"/>
                </a:solidFill>
                <a:latin typeface="+mn-lt"/>
                <a:ea typeface="+mn-ea"/>
                <a:cs typeface="+mn-cs"/>
              </a:rPr>
              <a:t>a database representation of the visual elements in the game’s world. The first task is</a:t>
            </a:r>
          </a:p>
          <a:p>
            <a:r>
              <a:rPr lang="en-US" sz="1200" kern="1200" baseline="0" dirty="0">
                <a:solidFill>
                  <a:schemeClr val="tx1"/>
                </a:solidFill>
                <a:latin typeface="+mn-lt"/>
                <a:ea typeface="+mn-ea"/>
                <a:cs typeface="+mn-cs"/>
              </a:rPr>
              <a:t>to determine what are the areas of the world that need to be rendered. The next task</a:t>
            </a:r>
          </a:p>
          <a:p>
            <a:r>
              <a:rPr lang="en-US" sz="1200" kern="1200" baseline="0" dirty="0">
                <a:solidFill>
                  <a:schemeClr val="tx1"/>
                </a:solidFill>
                <a:latin typeface="+mn-lt"/>
                <a:ea typeface="+mn-ea"/>
                <a:cs typeface="+mn-cs"/>
              </a:rPr>
              <a:t>is to determine what objects are in the scene as viewed from multiple angles. Then</a:t>
            </a:r>
          </a:p>
          <a:p>
            <a:r>
              <a:rPr lang="en-US" sz="1200" kern="1200" baseline="0" dirty="0">
                <a:solidFill>
                  <a:schemeClr val="tx1"/>
                </a:solidFill>
                <a:latin typeface="+mn-lt"/>
                <a:ea typeface="+mn-ea"/>
                <a:cs typeface="+mn-cs"/>
              </a:rPr>
              <a:t>comes the processor-intensive work. The rendering module has to work out the rendering</a:t>
            </a:r>
          </a:p>
          <a:p>
            <a:r>
              <a:rPr lang="en-US" sz="1200" kern="1200" baseline="0" dirty="0">
                <a:solidFill>
                  <a:schemeClr val="tx1"/>
                </a:solidFill>
                <a:latin typeface="+mn-lt"/>
                <a:ea typeface="+mn-ea"/>
                <a:cs typeface="+mn-cs"/>
              </a:rPr>
              <a:t>of each object from multiple points of view, such as the player’s view, the view</a:t>
            </a:r>
          </a:p>
          <a:p>
            <a:r>
              <a:rPr lang="en-US" sz="1200" kern="1200" baseline="0" dirty="0">
                <a:solidFill>
                  <a:schemeClr val="tx1"/>
                </a:solidFill>
                <a:latin typeface="+mn-lt"/>
                <a:ea typeface="+mn-ea"/>
                <a:cs typeface="+mn-cs"/>
              </a:rPr>
              <a:t>of TV monitors, and the point of view of reflections in water.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Some of the key elements of the threading strategy for the rendering module</a:t>
            </a:r>
          </a:p>
          <a:p>
            <a:r>
              <a:rPr lang="en-US" sz="1200" kern="1200" baseline="0" dirty="0">
                <a:solidFill>
                  <a:schemeClr val="tx1"/>
                </a:solidFill>
                <a:latin typeface="+mn-lt"/>
                <a:ea typeface="+mn-ea"/>
                <a:cs typeface="+mn-cs"/>
              </a:rPr>
              <a:t>are listed in [LEON07] and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Construct scene-rendering lists for multiple scenes in parallel (e.g., the world</a:t>
            </a:r>
          </a:p>
          <a:p>
            <a:r>
              <a:rPr lang="en-US" sz="1200" kern="1200" baseline="0" dirty="0">
                <a:solidFill>
                  <a:schemeClr val="tx1"/>
                </a:solidFill>
                <a:latin typeface="+mn-lt"/>
                <a:ea typeface="+mn-ea"/>
                <a:cs typeface="+mn-cs"/>
              </a:rPr>
              <a:t>and its reflection in water).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Overlap graphics simulation.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Compute character bone transformations for all characters in all scenes in</a:t>
            </a:r>
          </a:p>
          <a:p>
            <a:r>
              <a:rPr lang="en-US" sz="1200" kern="1200" baseline="0" dirty="0">
                <a:solidFill>
                  <a:schemeClr val="tx1"/>
                </a:solidFill>
                <a:latin typeface="+mn-lt"/>
                <a:ea typeface="+mn-ea"/>
                <a:cs typeface="+mn-cs"/>
              </a:rPr>
              <a:t>parallel.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Allow multiple threads to draw in parallel.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designers found that simply locking key databases, such as the world list,</a:t>
            </a:r>
          </a:p>
          <a:p>
            <a:r>
              <a:rPr lang="en-US" sz="1200" kern="1200" baseline="0" dirty="0">
                <a:solidFill>
                  <a:schemeClr val="tx1"/>
                </a:solidFill>
                <a:latin typeface="+mn-lt"/>
                <a:ea typeface="+mn-ea"/>
                <a:cs typeface="+mn-cs"/>
              </a:rPr>
              <a:t>for a thread was too inefficient. Over 95% of the time, a thread is trying to read</a:t>
            </a:r>
          </a:p>
          <a:p>
            <a:r>
              <a:rPr lang="en-US" sz="1200" kern="1200" baseline="0" dirty="0">
                <a:solidFill>
                  <a:schemeClr val="tx1"/>
                </a:solidFill>
                <a:latin typeface="+mn-lt"/>
                <a:ea typeface="+mn-ea"/>
                <a:cs typeface="+mn-cs"/>
              </a:rPr>
              <a:t>from a data set, and only 5% of the time at most is spent in writing to a data set.</a:t>
            </a:r>
          </a:p>
          <a:p>
            <a:r>
              <a:rPr lang="en-US" sz="1200" kern="1200" baseline="0" dirty="0">
                <a:solidFill>
                  <a:schemeClr val="tx1"/>
                </a:solidFill>
                <a:latin typeface="+mn-lt"/>
                <a:ea typeface="+mn-ea"/>
                <a:cs typeface="+mn-cs"/>
              </a:rPr>
              <a:t>Thus, a concurrency mechanism known as the single-writer-multiple-readers model</a:t>
            </a:r>
          </a:p>
          <a:p>
            <a:r>
              <a:rPr lang="en-US" sz="1200" kern="1200" baseline="0" dirty="0">
                <a:solidFill>
                  <a:schemeClr val="tx1"/>
                </a:solidFill>
                <a:latin typeface="+mn-lt"/>
                <a:ea typeface="+mn-ea"/>
                <a:cs typeface="+mn-cs"/>
              </a:rPr>
              <a:t>works effectively.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extLst>
      <p:ext uri="{BB962C8B-B14F-4D97-AF65-F5344CB8AC3E}">
        <p14:creationId xmlns:p14="http://schemas.microsoft.com/office/powerpoint/2010/main" val="3520879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a:solidFill>
                  <a:schemeClr val="tx1"/>
                </a:solidFill>
                <a:latin typeface="+mn-lt"/>
                <a:ea typeface="+mn-ea"/>
                <a:cs typeface="+mn-cs"/>
              </a:rPr>
              <a:t> Valve is an entertainment and technology company that has developed a number</a:t>
            </a:r>
          </a:p>
          <a:p>
            <a:r>
              <a:rPr lang="en-US" sz="1200" kern="1200" baseline="0" dirty="0">
                <a:solidFill>
                  <a:schemeClr val="tx1"/>
                </a:solidFill>
                <a:latin typeface="+mn-lt"/>
                <a:ea typeface="+mn-ea"/>
                <a:cs typeface="+mn-cs"/>
              </a:rPr>
              <a:t>of popular games, as well as the Source engine, one of the most widely played game</a:t>
            </a:r>
          </a:p>
          <a:p>
            <a:r>
              <a:rPr lang="en-US" sz="1200" kern="1200" baseline="0" dirty="0">
                <a:solidFill>
                  <a:schemeClr val="tx1"/>
                </a:solidFill>
                <a:latin typeface="+mn-lt"/>
                <a:ea typeface="+mn-ea"/>
                <a:cs typeface="+mn-cs"/>
              </a:rPr>
              <a:t>engines available. Source is an animation engine used by Valve for its games and</a:t>
            </a:r>
          </a:p>
          <a:p>
            <a:r>
              <a:rPr lang="en-US" sz="1200" kern="1200" baseline="0" dirty="0">
                <a:solidFill>
                  <a:schemeClr val="tx1"/>
                </a:solidFill>
                <a:latin typeface="+mn-lt"/>
                <a:ea typeface="+mn-ea"/>
                <a:cs typeface="+mn-cs"/>
              </a:rPr>
              <a:t>licensed for other game developers.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recent years, Valve has reprogrammed the Source engine software to use</a:t>
            </a:r>
          </a:p>
          <a:p>
            <a:r>
              <a:rPr lang="en-US" sz="1200" kern="1200" baseline="0" dirty="0">
                <a:solidFill>
                  <a:schemeClr val="tx1"/>
                </a:solidFill>
                <a:latin typeface="+mn-lt"/>
                <a:ea typeface="+mn-ea"/>
                <a:cs typeface="+mn-cs"/>
              </a:rPr>
              <a:t>multithreading to exploit the power of </a:t>
            </a:r>
            <a:r>
              <a:rPr lang="en-US" sz="1200" kern="1200" baseline="0" dirty="0" err="1">
                <a:solidFill>
                  <a:schemeClr val="tx1"/>
                </a:solidFill>
                <a:latin typeface="+mn-lt"/>
                <a:ea typeface="+mn-ea"/>
                <a:cs typeface="+mn-cs"/>
              </a:rPr>
              <a:t>multicore</a:t>
            </a:r>
            <a:r>
              <a:rPr lang="en-US" sz="1200" kern="1200" baseline="0" dirty="0">
                <a:solidFill>
                  <a:schemeClr val="tx1"/>
                </a:solidFill>
                <a:latin typeface="+mn-lt"/>
                <a:ea typeface="+mn-ea"/>
                <a:cs typeface="+mn-cs"/>
              </a:rPr>
              <a:t> processor chips from Intel and</a:t>
            </a:r>
          </a:p>
          <a:p>
            <a:r>
              <a:rPr lang="en-US" sz="1200" kern="1200" baseline="0" dirty="0">
                <a:solidFill>
                  <a:schemeClr val="tx1"/>
                </a:solidFill>
                <a:latin typeface="+mn-lt"/>
                <a:ea typeface="+mn-ea"/>
                <a:cs typeface="+mn-cs"/>
              </a:rPr>
              <a:t>AMD [REIM06]. The revised Source engine code provides more powerful support</a:t>
            </a:r>
          </a:p>
          <a:p>
            <a:r>
              <a:rPr lang="en-US" sz="1200" kern="1200" baseline="0" dirty="0">
                <a:solidFill>
                  <a:schemeClr val="tx1"/>
                </a:solidFill>
                <a:latin typeface="+mn-lt"/>
                <a:ea typeface="+mn-ea"/>
                <a:cs typeface="+mn-cs"/>
              </a:rPr>
              <a:t>for Valve games such as Half Life 2.</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Figure 4.9 illustrates the thread structure for the rendering module. In this hierarchical</a:t>
            </a:r>
          </a:p>
          <a:p>
            <a:r>
              <a:rPr lang="en-US" sz="1200" kern="1200" baseline="0" dirty="0">
                <a:solidFill>
                  <a:schemeClr val="tx1"/>
                </a:solidFill>
                <a:latin typeface="+mn-lt"/>
                <a:ea typeface="+mn-ea"/>
                <a:cs typeface="+mn-cs"/>
              </a:rPr>
              <a:t>structure, higher-level threads spawn lower-level threads as needed. The</a:t>
            </a:r>
          </a:p>
          <a:p>
            <a:r>
              <a:rPr lang="en-US" sz="1200" kern="1200" baseline="0" dirty="0">
                <a:solidFill>
                  <a:schemeClr val="tx1"/>
                </a:solidFill>
                <a:latin typeface="+mn-lt"/>
                <a:ea typeface="+mn-ea"/>
                <a:cs typeface="+mn-cs"/>
              </a:rPr>
              <a:t>rendering module relies on a critical part of the Source engine, the world list, which is</a:t>
            </a:r>
          </a:p>
          <a:p>
            <a:r>
              <a:rPr lang="en-US" sz="1200" kern="1200" baseline="0" dirty="0">
                <a:solidFill>
                  <a:schemeClr val="tx1"/>
                </a:solidFill>
                <a:latin typeface="+mn-lt"/>
                <a:ea typeface="+mn-ea"/>
                <a:cs typeface="+mn-cs"/>
              </a:rPr>
              <a:t>a database representation of the visual elements in the game’s world. The first task is</a:t>
            </a:r>
          </a:p>
          <a:p>
            <a:r>
              <a:rPr lang="en-US" sz="1200" kern="1200" baseline="0" dirty="0">
                <a:solidFill>
                  <a:schemeClr val="tx1"/>
                </a:solidFill>
                <a:latin typeface="+mn-lt"/>
                <a:ea typeface="+mn-ea"/>
                <a:cs typeface="+mn-cs"/>
              </a:rPr>
              <a:t>to determine what are the areas of the world that need to be rendered. The next task</a:t>
            </a:r>
          </a:p>
          <a:p>
            <a:r>
              <a:rPr lang="en-US" sz="1200" kern="1200" baseline="0" dirty="0">
                <a:solidFill>
                  <a:schemeClr val="tx1"/>
                </a:solidFill>
                <a:latin typeface="+mn-lt"/>
                <a:ea typeface="+mn-ea"/>
                <a:cs typeface="+mn-cs"/>
              </a:rPr>
              <a:t>is to determine what objects are in the scene as viewed from multiple angles. Then</a:t>
            </a:r>
          </a:p>
          <a:p>
            <a:r>
              <a:rPr lang="en-US" sz="1200" kern="1200" baseline="0" dirty="0">
                <a:solidFill>
                  <a:schemeClr val="tx1"/>
                </a:solidFill>
                <a:latin typeface="+mn-lt"/>
                <a:ea typeface="+mn-ea"/>
                <a:cs typeface="+mn-cs"/>
              </a:rPr>
              <a:t>comes the processor-intensive work. The rendering module has to work out the rendering</a:t>
            </a:r>
          </a:p>
          <a:p>
            <a:r>
              <a:rPr lang="en-US" sz="1200" kern="1200" baseline="0" dirty="0">
                <a:solidFill>
                  <a:schemeClr val="tx1"/>
                </a:solidFill>
                <a:latin typeface="+mn-lt"/>
                <a:ea typeface="+mn-ea"/>
                <a:cs typeface="+mn-cs"/>
              </a:rPr>
              <a:t>of each object from multiple points of view, such as the player’s view, the view</a:t>
            </a:r>
          </a:p>
          <a:p>
            <a:r>
              <a:rPr lang="en-US" sz="1200" kern="1200" baseline="0" dirty="0">
                <a:solidFill>
                  <a:schemeClr val="tx1"/>
                </a:solidFill>
                <a:latin typeface="+mn-lt"/>
                <a:ea typeface="+mn-ea"/>
                <a:cs typeface="+mn-cs"/>
              </a:rPr>
              <a:t>of TV monitors, and the point of view of reflections in water.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Some of the key elements of the threading strategy for the rendering module</a:t>
            </a:r>
          </a:p>
          <a:p>
            <a:r>
              <a:rPr lang="en-US" sz="1200" kern="1200" baseline="0" dirty="0">
                <a:solidFill>
                  <a:schemeClr val="tx1"/>
                </a:solidFill>
                <a:latin typeface="+mn-lt"/>
                <a:ea typeface="+mn-ea"/>
                <a:cs typeface="+mn-cs"/>
              </a:rPr>
              <a:t>are listed in [LEON07] and include the following:</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Construct scene-rendering lists for multiple scenes in parallel (e.g., the world</a:t>
            </a:r>
          </a:p>
          <a:p>
            <a:r>
              <a:rPr lang="en-US" sz="1200" kern="1200" baseline="0" dirty="0">
                <a:solidFill>
                  <a:schemeClr val="tx1"/>
                </a:solidFill>
                <a:latin typeface="+mn-lt"/>
                <a:ea typeface="+mn-ea"/>
                <a:cs typeface="+mn-cs"/>
              </a:rPr>
              <a:t>and its reflection in water).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Overlap graphics simulation.</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Compute character bone transformations for all characters in all scenes in</a:t>
            </a:r>
          </a:p>
          <a:p>
            <a:r>
              <a:rPr lang="en-US" sz="1200" kern="1200" baseline="0" dirty="0">
                <a:solidFill>
                  <a:schemeClr val="tx1"/>
                </a:solidFill>
                <a:latin typeface="+mn-lt"/>
                <a:ea typeface="+mn-ea"/>
                <a:cs typeface="+mn-cs"/>
              </a:rPr>
              <a:t>parallel.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Allow multiple threads to draw in parallel.</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The designers found that simply locking key databases, such as the world list,</a:t>
            </a:r>
          </a:p>
          <a:p>
            <a:r>
              <a:rPr lang="en-US" sz="1200" kern="1200" baseline="0" dirty="0">
                <a:solidFill>
                  <a:schemeClr val="tx1"/>
                </a:solidFill>
                <a:latin typeface="+mn-lt"/>
                <a:ea typeface="+mn-ea"/>
                <a:cs typeface="+mn-cs"/>
              </a:rPr>
              <a:t>for a thread was too inefficient. Over 95% of the time, a thread is trying to read</a:t>
            </a:r>
          </a:p>
          <a:p>
            <a:r>
              <a:rPr lang="en-US" sz="1200" kern="1200" baseline="0" dirty="0">
                <a:solidFill>
                  <a:schemeClr val="tx1"/>
                </a:solidFill>
                <a:latin typeface="+mn-lt"/>
                <a:ea typeface="+mn-ea"/>
                <a:cs typeface="+mn-cs"/>
              </a:rPr>
              <a:t>from a data set, and only 5% of the time at most is spent in writing to a data set.</a:t>
            </a:r>
          </a:p>
          <a:p>
            <a:r>
              <a:rPr lang="en-US" sz="1200" kern="1200" baseline="0" dirty="0">
                <a:solidFill>
                  <a:schemeClr val="tx1"/>
                </a:solidFill>
                <a:latin typeface="+mn-lt"/>
                <a:ea typeface="+mn-ea"/>
                <a:cs typeface="+mn-cs"/>
              </a:rPr>
              <a:t>Thus, a concurrency mechanism known as the single-writer-multiple-readers model</a:t>
            </a:r>
          </a:p>
          <a:p>
            <a:r>
              <a:rPr lang="en-US" sz="1200" kern="1200" baseline="0" dirty="0">
                <a:solidFill>
                  <a:schemeClr val="tx1"/>
                </a:solidFill>
                <a:latin typeface="+mn-lt"/>
                <a:ea typeface="+mn-ea"/>
                <a:cs typeface="+mn-cs"/>
              </a:rPr>
              <a:t>works effectively.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extLst>
      <p:ext uri="{BB962C8B-B14F-4D97-AF65-F5344CB8AC3E}">
        <p14:creationId xmlns:p14="http://schemas.microsoft.com/office/powerpoint/2010/main" val="2536369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potential performance benefits of a multicore organization depend on the ability to effectively exploit the parallel resources available to the application. Let us focus first on a single application running on a multicore system. Amdahl’s law (see Appendix E ) states that:</a:t>
            </a:r>
          </a:p>
          <a:p>
            <a:r>
              <a:rPr lang="en-US" sz="1200" kern="1200" baseline="0" dirty="0">
                <a:solidFill>
                  <a:schemeClr val="tx1"/>
                </a:solidFill>
                <a:latin typeface="+mn-lt"/>
                <a:ea typeface="+mn-ea"/>
                <a:cs typeface="+mn-cs"/>
              </a:rPr>
              <a:t>Speedup = time to execute program on a single processor time to execute program on </a:t>
            </a:r>
            <a:r>
              <a:rPr lang="en-US" sz="1200" i="1" kern="1200" baseline="0" dirty="0">
                <a:solidFill>
                  <a:schemeClr val="tx1"/>
                </a:solidFill>
                <a:latin typeface="+mn-lt"/>
                <a:ea typeface="+mn-ea"/>
                <a:cs typeface="+mn-cs"/>
              </a:rPr>
              <a:t>N parallel processors </a:t>
            </a:r>
          </a:p>
          <a:p>
            <a:r>
              <a:rPr lang="en-US" sz="1200" kern="1200" baseline="0" dirty="0">
                <a:solidFill>
                  <a:schemeClr val="tx1"/>
                </a:solidFill>
                <a:latin typeface="+mn-lt"/>
                <a:ea typeface="+mn-ea"/>
                <a:cs typeface="+mn-cs"/>
              </a:rPr>
              <a:t>= 1 (1 - </a:t>
            </a:r>
            <a:r>
              <a:rPr lang="en-US" sz="1200" i="1" kern="1200" baseline="0" dirty="0">
                <a:solidFill>
                  <a:schemeClr val="tx1"/>
                </a:solidFill>
                <a:latin typeface="+mn-lt"/>
                <a:ea typeface="+mn-ea"/>
                <a:cs typeface="+mn-cs"/>
              </a:rPr>
              <a:t>f ) + f N</a:t>
            </a:r>
          </a:p>
          <a:p>
            <a:r>
              <a:rPr lang="en-US" sz="1200" kern="1200" baseline="0" dirty="0">
                <a:solidFill>
                  <a:schemeClr val="tx1"/>
                </a:solidFill>
                <a:latin typeface="+mn-lt"/>
                <a:ea typeface="+mn-ea"/>
                <a:cs typeface="+mn-cs"/>
              </a:rPr>
              <a:t>The law assumes a program in which a fraction (1 - </a:t>
            </a:r>
            <a:r>
              <a:rPr lang="en-US" sz="1200" i="1" kern="1200" baseline="0" dirty="0">
                <a:solidFill>
                  <a:schemeClr val="tx1"/>
                </a:solidFill>
                <a:latin typeface="+mn-lt"/>
                <a:ea typeface="+mn-ea"/>
                <a:cs typeface="+mn-cs"/>
              </a:rPr>
              <a:t>f) of the execution time </a:t>
            </a:r>
            <a:r>
              <a:rPr lang="en-US" sz="1200" kern="1200" baseline="0" dirty="0">
                <a:solidFill>
                  <a:schemeClr val="tx1"/>
                </a:solidFill>
                <a:latin typeface="+mn-lt"/>
                <a:ea typeface="+mn-ea"/>
                <a:cs typeface="+mn-cs"/>
              </a:rPr>
              <a:t>involves code that is inherently serial and a fraction </a:t>
            </a:r>
            <a:r>
              <a:rPr lang="en-US" sz="1200" i="1" kern="1200" baseline="0" dirty="0">
                <a:solidFill>
                  <a:schemeClr val="tx1"/>
                </a:solidFill>
                <a:latin typeface="+mn-lt"/>
                <a:ea typeface="+mn-ea"/>
                <a:cs typeface="+mn-cs"/>
              </a:rPr>
              <a:t>f that involves code that is infinitely </a:t>
            </a:r>
            <a:r>
              <a:rPr lang="en-US" sz="1200" kern="1200" baseline="0" dirty="0">
                <a:solidFill>
                  <a:schemeClr val="tx1"/>
                </a:solidFill>
                <a:latin typeface="+mn-lt"/>
                <a:ea typeface="+mn-ea"/>
                <a:cs typeface="+mn-cs"/>
              </a:rPr>
              <a:t>parallelizable with no scheduling overhead. This law appears to make the prospect of a multicore organization attractive. But as Figure 4.7a shows, even a small amount of serial code has a noticeable impact. If only 10% of the code is inherently serial ( </a:t>
            </a:r>
            <a:r>
              <a:rPr lang="en-US" sz="1200" i="1" kern="1200" baseline="0" dirty="0">
                <a:solidFill>
                  <a:schemeClr val="tx1"/>
                </a:solidFill>
                <a:latin typeface="+mn-lt"/>
                <a:ea typeface="+mn-ea"/>
                <a:cs typeface="+mn-cs"/>
              </a:rPr>
              <a:t>f = 0.9) , running the program on a </a:t>
            </a:r>
            <a:r>
              <a:rPr lang="en-US" sz="1200" kern="1200" baseline="0" dirty="0">
                <a:solidFill>
                  <a:schemeClr val="tx1"/>
                </a:solidFill>
                <a:latin typeface="+mn-lt"/>
                <a:ea typeface="+mn-ea"/>
                <a:cs typeface="+mn-cs"/>
              </a:rPr>
              <a:t>multicore system with eight processors yields a performance gain of only a factor of 4.7. In addition, software typically incurs overhead as a result of communication and distribution of work to multiple processors and cache coherence overhead. This</a:t>
            </a:r>
          </a:p>
          <a:p>
            <a:r>
              <a:rPr lang="en-US" sz="1200" kern="1200" baseline="0" dirty="0">
                <a:solidFill>
                  <a:schemeClr val="tx1"/>
                </a:solidFill>
                <a:latin typeface="+mn-lt"/>
                <a:ea typeface="+mn-ea"/>
                <a:cs typeface="+mn-cs"/>
              </a:rPr>
              <a:t>results in a curve where performance peaks and then begins to degrade because of the increased burden of the overhead of using multiple processors. Figure 4.7b , from [MCDO07], is a representative example. </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extLst>
      <p:ext uri="{BB962C8B-B14F-4D97-AF65-F5344CB8AC3E}">
        <p14:creationId xmlns:p14="http://schemas.microsoft.com/office/powerpoint/2010/main" val="3493458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However, software engineers have been addressing this problem and there are numerous applications in which it is possible to effectively exploit a multicore system. [MCDO07] reports on a set of database applications, in which great attention was paid to reducing the serial fraction within hardware architectures, operating systems, middleware, and the database application software. Figure 4.8 shows the result. As this example shows, database management systems and database applications are one area in which multicore systems can be used effectively. Many kinds of servers can also effectively use the parallel multicore organization, because servers typically handle numerous relatively independent transactions in parallel.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extLst>
      <p:ext uri="{BB962C8B-B14F-4D97-AF65-F5344CB8AC3E}">
        <p14:creationId xmlns:p14="http://schemas.microsoft.com/office/powerpoint/2010/main" val="1605578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 = 0.35 </a:t>
            </a:r>
            <a:endParaRPr lang="en-US" dirty="0"/>
          </a:p>
          <a:p>
            <a:r>
              <a:rPr lang="en-US" sz="1200" kern="1200" dirty="0">
                <a:solidFill>
                  <a:schemeClr val="tx1"/>
                </a:solidFill>
                <a:effectLst/>
                <a:latin typeface="+mn-lt"/>
                <a:ea typeface="+mn-ea"/>
                <a:cs typeface="+mn-cs"/>
              </a:rPr>
              <a:t>s = 1.2 </a:t>
            </a:r>
          </a:p>
          <a:p>
            <a:r>
              <a:rPr lang="en-US" sz="1200" kern="1200" dirty="0">
                <a:solidFill>
                  <a:schemeClr val="tx1"/>
                </a:solidFill>
                <a:effectLst/>
                <a:latin typeface="+mn-lt"/>
                <a:ea typeface="+mn-ea"/>
                <a:cs typeface="+mn-cs"/>
              </a:rPr>
              <a:t>speedup </a:t>
            </a:r>
          </a:p>
          <a:p>
            <a:r>
              <a:rPr lang="en-US" sz="1200" kern="1200" dirty="0">
                <a:solidFill>
                  <a:schemeClr val="tx1"/>
                </a:solidFill>
                <a:effectLst/>
                <a:latin typeface="+mn-lt"/>
                <a:ea typeface="+mn-ea"/>
                <a:cs typeface="+mn-cs"/>
              </a:rPr>
              <a:t>2. </a:t>
            </a:r>
            <a:endParaRPr lang="en-US" dirty="0"/>
          </a:p>
          <a:p>
            <a:r>
              <a:rPr lang="en-US" sz="1200" kern="1200" dirty="0">
                <a:solidFill>
                  <a:schemeClr val="tx1"/>
                </a:solidFill>
                <a:effectLst/>
                <a:latin typeface="+mn-lt"/>
                <a:ea typeface="+mn-ea"/>
                <a:cs typeface="+mn-cs"/>
              </a:rPr>
              <a:t>p = 0.2 </a:t>
            </a:r>
          </a:p>
          <a:p>
            <a:r>
              <a:rPr lang="en-US" sz="1200" kern="1200" dirty="0">
                <a:solidFill>
                  <a:schemeClr val="tx1"/>
                </a:solidFill>
                <a:effectLst/>
                <a:latin typeface="+mn-lt"/>
                <a:ea typeface="+mn-ea"/>
                <a:cs typeface="+mn-cs"/>
              </a:rPr>
              <a:t>s = 1.3 </a:t>
            </a:r>
          </a:p>
          <a:p>
            <a:r>
              <a:rPr lang="en-US" sz="1200" kern="1200" dirty="0">
                <a:solidFill>
                  <a:schemeClr val="tx1"/>
                </a:solidFill>
                <a:effectLst/>
                <a:latin typeface="+mn-lt"/>
                <a:ea typeface="+mn-ea"/>
                <a:cs typeface="+mn-cs"/>
              </a:rPr>
              <a:t>speedup </a:t>
            </a:r>
          </a:p>
          <a:p>
            <a:r>
              <a:rPr lang="en-US" sz="1200" kern="1200" dirty="0">
                <a:solidFill>
                  <a:schemeClr val="tx1"/>
                </a:solidFill>
                <a:effectLst/>
                <a:latin typeface="+mn-lt"/>
                <a:ea typeface="+mn-ea"/>
                <a:cs typeface="+mn-cs"/>
              </a:rPr>
              <a:t>= 1 / [1-p + p/s] = 1/[1-0.2 + 0.2/1.30] = 1.048 </a:t>
            </a:r>
            <a:endParaRPr lang="en-US" dirty="0"/>
          </a:p>
          <a:p>
            <a:r>
              <a:rPr lang="en-US" sz="1200" kern="1200" dirty="0">
                <a:solidFill>
                  <a:schemeClr val="tx1"/>
                </a:solidFill>
                <a:effectLst/>
                <a:latin typeface="+mn-lt"/>
                <a:ea typeface="+mn-ea"/>
                <a:cs typeface="+mn-cs"/>
              </a:rPr>
              <a:t>= 1 / [1-p + p/s] = 1/[1-0.35 + 0.35/1.20] = 1.062 </a:t>
            </a:r>
            <a:endParaRPr lang="en-US" dirty="0"/>
          </a:p>
          <a:p>
            <a:r>
              <a:rPr lang="en-US" sz="1200" kern="1200" dirty="0">
                <a:solidFill>
                  <a:schemeClr val="tx1"/>
                </a:solidFill>
                <a:effectLst/>
                <a:latin typeface="+mn-lt"/>
                <a:ea typeface="+mn-ea"/>
                <a:cs typeface="+mn-cs"/>
              </a:rPr>
              <a:t>3.</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 = 0.35</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 = 20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speedup = 1 / [1-p + p/s] = 1/[1-0.35 + 0.35/20] = 1.498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1F781F4-099F-4112-9B1E-8A4E4163911A}" type="slidenum">
              <a:rPr lang="en-US" smtClean="0"/>
              <a:pPr>
                <a:defRPr/>
              </a:pPr>
              <a:t>29</a:t>
            </a:fld>
            <a:endParaRPr lang="en-US" dirty="0"/>
          </a:p>
        </p:txBody>
      </p:sp>
    </p:spTree>
    <p:extLst>
      <p:ext uri="{BB962C8B-B14F-4D97-AF65-F5344CB8AC3E}">
        <p14:creationId xmlns:p14="http://schemas.microsoft.com/office/powerpoint/2010/main" val="3599685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 = 0.35 </a:t>
            </a:r>
            <a:endParaRPr lang="en-US" dirty="0"/>
          </a:p>
          <a:p>
            <a:r>
              <a:rPr lang="en-US" sz="1200" kern="1200" dirty="0">
                <a:solidFill>
                  <a:schemeClr val="tx1"/>
                </a:solidFill>
                <a:effectLst/>
                <a:latin typeface="+mn-lt"/>
                <a:ea typeface="+mn-ea"/>
                <a:cs typeface="+mn-cs"/>
              </a:rPr>
              <a:t>s = 1.2 </a:t>
            </a:r>
          </a:p>
          <a:p>
            <a:r>
              <a:rPr lang="en-US" sz="1200" kern="1200" dirty="0">
                <a:solidFill>
                  <a:schemeClr val="tx1"/>
                </a:solidFill>
                <a:effectLst/>
                <a:latin typeface="+mn-lt"/>
                <a:ea typeface="+mn-ea"/>
                <a:cs typeface="+mn-cs"/>
              </a:rPr>
              <a:t>speedup </a:t>
            </a:r>
          </a:p>
          <a:p>
            <a:r>
              <a:rPr lang="en-US" sz="1200" kern="1200" dirty="0">
                <a:solidFill>
                  <a:schemeClr val="tx1"/>
                </a:solidFill>
                <a:effectLst/>
                <a:latin typeface="+mn-lt"/>
                <a:ea typeface="+mn-ea"/>
                <a:cs typeface="+mn-cs"/>
              </a:rPr>
              <a:t>2. </a:t>
            </a:r>
            <a:endParaRPr lang="en-US" dirty="0"/>
          </a:p>
          <a:p>
            <a:r>
              <a:rPr lang="en-US" sz="1200" kern="1200" dirty="0">
                <a:solidFill>
                  <a:schemeClr val="tx1"/>
                </a:solidFill>
                <a:effectLst/>
                <a:latin typeface="+mn-lt"/>
                <a:ea typeface="+mn-ea"/>
                <a:cs typeface="+mn-cs"/>
              </a:rPr>
              <a:t>p = 0.2 </a:t>
            </a:r>
          </a:p>
          <a:p>
            <a:r>
              <a:rPr lang="en-US" sz="1200" kern="1200" dirty="0">
                <a:solidFill>
                  <a:schemeClr val="tx1"/>
                </a:solidFill>
                <a:effectLst/>
                <a:latin typeface="+mn-lt"/>
                <a:ea typeface="+mn-ea"/>
                <a:cs typeface="+mn-cs"/>
              </a:rPr>
              <a:t>s = 1.3 </a:t>
            </a:r>
          </a:p>
          <a:p>
            <a:r>
              <a:rPr lang="en-US" sz="1200" kern="1200" dirty="0">
                <a:solidFill>
                  <a:schemeClr val="tx1"/>
                </a:solidFill>
                <a:effectLst/>
                <a:latin typeface="+mn-lt"/>
                <a:ea typeface="+mn-ea"/>
                <a:cs typeface="+mn-cs"/>
              </a:rPr>
              <a:t>speedup </a:t>
            </a:r>
          </a:p>
          <a:p>
            <a:r>
              <a:rPr lang="en-US" sz="1200" kern="1200" dirty="0">
                <a:solidFill>
                  <a:schemeClr val="tx1"/>
                </a:solidFill>
                <a:effectLst/>
                <a:latin typeface="+mn-lt"/>
                <a:ea typeface="+mn-ea"/>
                <a:cs typeface="+mn-cs"/>
              </a:rPr>
              <a:t>= 1 / [1-p + p/s] = 1/[1-0.2 + 0.2/1.30] = 1.048 </a:t>
            </a:r>
            <a:endParaRPr lang="en-US" dirty="0"/>
          </a:p>
          <a:p>
            <a:r>
              <a:rPr lang="en-US" sz="1200" kern="1200" dirty="0">
                <a:solidFill>
                  <a:schemeClr val="tx1"/>
                </a:solidFill>
                <a:effectLst/>
                <a:latin typeface="+mn-lt"/>
                <a:ea typeface="+mn-ea"/>
                <a:cs typeface="+mn-cs"/>
              </a:rPr>
              <a:t>= 1 / [1-p + p/s] = 1/[1-0.35 + 0.35/1.20] = 1.062 </a:t>
            </a:r>
            <a:endParaRPr lang="en-US" dirty="0"/>
          </a:p>
          <a:p>
            <a:r>
              <a:rPr lang="en-US" sz="1200" kern="1200" dirty="0">
                <a:solidFill>
                  <a:schemeClr val="tx1"/>
                </a:solidFill>
                <a:effectLst/>
                <a:latin typeface="+mn-lt"/>
                <a:ea typeface="+mn-ea"/>
                <a:cs typeface="+mn-cs"/>
              </a:rPr>
              <a:t>3.</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 = 0.35</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 = 20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speedup = 1 / [1-p + p/s] = 1/[1-0.35 + 0.35/20] = 1.498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1F781F4-099F-4112-9B1E-8A4E4163911A}" type="slidenum">
              <a:rPr lang="en-US" smtClean="0"/>
              <a:pPr>
                <a:defRPr/>
              </a:pPr>
              <a:t>30</a:t>
            </a:fld>
            <a:endParaRPr lang="en-US" dirty="0"/>
          </a:p>
        </p:txBody>
      </p:sp>
    </p:spTree>
    <p:extLst>
      <p:ext uri="{BB962C8B-B14F-4D97-AF65-F5344CB8AC3E}">
        <p14:creationId xmlns:p14="http://schemas.microsoft.com/office/powerpoint/2010/main" val="3485093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 = 0.35 </a:t>
            </a:r>
            <a:endParaRPr lang="en-US" dirty="0"/>
          </a:p>
          <a:p>
            <a:r>
              <a:rPr lang="en-US" sz="1200" kern="1200" dirty="0">
                <a:solidFill>
                  <a:schemeClr val="tx1"/>
                </a:solidFill>
                <a:effectLst/>
                <a:latin typeface="+mn-lt"/>
                <a:ea typeface="+mn-ea"/>
                <a:cs typeface="+mn-cs"/>
              </a:rPr>
              <a:t>s = 1.2 </a:t>
            </a:r>
          </a:p>
          <a:p>
            <a:r>
              <a:rPr lang="en-US" sz="1200" kern="1200" dirty="0">
                <a:solidFill>
                  <a:schemeClr val="tx1"/>
                </a:solidFill>
                <a:effectLst/>
                <a:latin typeface="+mn-lt"/>
                <a:ea typeface="+mn-ea"/>
                <a:cs typeface="+mn-cs"/>
              </a:rPr>
              <a:t>speedup </a:t>
            </a:r>
          </a:p>
          <a:p>
            <a:r>
              <a:rPr lang="en-US" sz="1200" kern="1200" dirty="0">
                <a:solidFill>
                  <a:schemeClr val="tx1"/>
                </a:solidFill>
                <a:effectLst/>
                <a:latin typeface="+mn-lt"/>
                <a:ea typeface="+mn-ea"/>
                <a:cs typeface="+mn-cs"/>
              </a:rPr>
              <a:t>2. </a:t>
            </a:r>
            <a:endParaRPr lang="en-US" dirty="0"/>
          </a:p>
          <a:p>
            <a:r>
              <a:rPr lang="en-US" sz="1200" kern="1200" dirty="0">
                <a:solidFill>
                  <a:schemeClr val="tx1"/>
                </a:solidFill>
                <a:effectLst/>
                <a:latin typeface="+mn-lt"/>
                <a:ea typeface="+mn-ea"/>
                <a:cs typeface="+mn-cs"/>
              </a:rPr>
              <a:t>p = 0.2 </a:t>
            </a:r>
          </a:p>
          <a:p>
            <a:r>
              <a:rPr lang="en-US" sz="1200" kern="1200" dirty="0">
                <a:solidFill>
                  <a:schemeClr val="tx1"/>
                </a:solidFill>
                <a:effectLst/>
                <a:latin typeface="+mn-lt"/>
                <a:ea typeface="+mn-ea"/>
                <a:cs typeface="+mn-cs"/>
              </a:rPr>
              <a:t>s = 1.3 </a:t>
            </a:r>
          </a:p>
          <a:p>
            <a:r>
              <a:rPr lang="en-US" sz="1200" kern="1200" dirty="0">
                <a:solidFill>
                  <a:schemeClr val="tx1"/>
                </a:solidFill>
                <a:effectLst/>
                <a:latin typeface="+mn-lt"/>
                <a:ea typeface="+mn-ea"/>
                <a:cs typeface="+mn-cs"/>
              </a:rPr>
              <a:t>speedup </a:t>
            </a:r>
          </a:p>
          <a:p>
            <a:r>
              <a:rPr lang="en-US" sz="1200" kern="1200" dirty="0">
                <a:solidFill>
                  <a:schemeClr val="tx1"/>
                </a:solidFill>
                <a:effectLst/>
                <a:latin typeface="+mn-lt"/>
                <a:ea typeface="+mn-ea"/>
                <a:cs typeface="+mn-cs"/>
              </a:rPr>
              <a:t>= 1 / [1-p + p/s] = 1/[1-0.2 + 0.2/1.30] = 1.048 </a:t>
            </a:r>
            <a:endParaRPr lang="en-US" dirty="0"/>
          </a:p>
          <a:p>
            <a:r>
              <a:rPr lang="en-US" sz="1200" kern="1200" dirty="0">
                <a:solidFill>
                  <a:schemeClr val="tx1"/>
                </a:solidFill>
                <a:effectLst/>
                <a:latin typeface="+mn-lt"/>
                <a:ea typeface="+mn-ea"/>
                <a:cs typeface="+mn-cs"/>
              </a:rPr>
              <a:t>= 1 / [1-p + p/s] = 1/[1-0.35 + 0.35/1.20] = 1.062 </a:t>
            </a:r>
            <a:endParaRPr lang="en-US" dirty="0"/>
          </a:p>
          <a:p>
            <a:r>
              <a:rPr lang="en-US" sz="1200" kern="1200" dirty="0">
                <a:solidFill>
                  <a:schemeClr val="tx1"/>
                </a:solidFill>
                <a:effectLst/>
                <a:latin typeface="+mn-lt"/>
                <a:ea typeface="+mn-ea"/>
                <a:cs typeface="+mn-cs"/>
              </a:rPr>
              <a:t>3.</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 = 0.35</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 = 20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speedup = 1 / [1-p + p/s] = 1/[1-0.35 + 0.35/20] = 1.498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1F781F4-099F-4112-9B1E-8A4E4163911A}" type="slidenum">
              <a:rPr lang="en-US" smtClean="0"/>
              <a:pPr>
                <a:defRPr/>
              </a:pPr>
              <a:t>31</a:t>
            </a:fld>
            <a:endParaRPr lang="en-US" dirty="0"/>
          </a:p>
        </p:txBody>
      </p:sp>
    </p:spTree>
    <p:extLst>
      <p:ext uri="{BB962C8B-B14F-4D97-AF65-F5344CB8AC3E}">
        <p14:creationId xmlns:p14="http://schemas.microsoft.com/office/powerpoint/2010/main" val="344880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discussion so far has presented the concept of a process as embodying two</a:t>
            </a:r>
          </a:p>
          <a:p>
            <a:r>
              <a:rPr lang="en-US" sz="1200" kern="1200" baseline="0" dirty="0">
                <a:solidFill>
                  <a:schemeClr val="tx1"/>
                </a:solidFill>
                <a:latin typeface="+mn-lt"/>
                <a:ea typeface="+mn-ea"/>
                <a:cs typeface="+mn-cs"/>
              </a:rPr>
              <a:t>characteristics: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Resource ownership:  A process includes a virtual address space to hold the</a:t>
            </a:r>
          </a:p>
          <a:p>
            <a:r>
              <a:rPr lang="en-US" sz="1200" kern="1200" baseline="0" dirty="0">
                <a:solidFill>
                  <a:schemeClr val="tx1"/>
                </a:solidFill>
                <a:latin typeface="+mn-lt"/>
                <a:ea typeface="+mn-ea"/>
                <a:cs typeface="+mn-cs"/>
              </a:rPr>
              <a:t>process image; recall from Chapter 3 that the process image is the collection of</a:t>
            </a:r>
          </a:p>
          <a:p>
            <a:r>
              <a:rPr lang="en-US" sz="1200" kern="1200" baseline="0" dirty="0">
                <a:solidFill>
                  <a:schemeClr val="tx1"/>
                </a:solidFill>
                <a:latin typeface="+mn-lt"/>
                <a:ea typeface="+mn-ea"/>
                <a:cs typeface="+mn-cs"/>
              </a:rPr>
              <a:t>program, data, stack, and attributes defined in the process control block. From</a:t>
            </a:r>
          </a:p>
          <a:p>
            <a:r>
              <a:rPr lang="en-US" sz="1200" kern="1200" baseline="0" dirty="0">
                <a:solidFill>
                  <a:schemeClr val="tx1"/>
                </a:solidFill>
                <a:latin typeface="+mn-lt"/>
                <a:ea typeface="+mn-ea"/>
                <a:cs typeface="+mn-cs"/>
              </a:rPr>
              <a:t>time to time, a process may be allocated control or ownership of resources,</a:t>
            </a:r>
          </a:p>
          <a:p>
            <a:r>
              <a:rPr lang="en-US" sz="1200" kern="1200" baseline="0" dirty="0">
                <a:solidFill>
                  <a:schemeClr val="tx1"/>
                </a:solidFill>
                <a:latin typeface="+mn-lt"/>
                <a:ea typeface="+mn-ea"/>
                <a:cs typeface="+mn-cs"/>
              </a:rPr>
              <a:t>such as main memory, I/O channels, I/O devices, and files. The OS performs a</a:t>
            </a:r>
          </a:p>
          <a:p>
            <a:r>
              <a:rPr lang="en-US" sz="1200" kern="1200" baseline="0" dirty="0">
                <a:solidFill>
                  <a:schemeClr val="tx1"/>
                </a:solidFill>
                <a:latin typeface="+mn-lt"/>
                <a:ea typeface="+mn-ea"/>
                <a:cs typeface="+mn-cs"/>
              </a:rPr>
              <a:t>protection function to prevent unwanted interference between processes with</a:t>
            </a:r>
          </a:p>
          <a:p>
            <a:r>
              <a:rPr lang="en-US" sz="1200" kern="1200" baseline="0" dirty="0">
                <a:solidFill>
                  <a:schemeClr val="tx1"/>
                </a:solidFill>
                <a:latin typeface="+mn-lt"/>
                <a:ea typeface="+mn-ea"/>
                <a:cs typeface="+mn-cs"/>
              </a:rPr>
              <a:t>respect to resources.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Scheduling/execution:  The execution of a process follows an execution path</a:t>
            </a:r>
          </a:p>
          <a:p>
            <a:r>
              <a:rPr lang="en-US" sz="1200" kern="1200" baseline="0" dirty="0">
                <a:solidFill>
                  <a:schemeClr val="tx1"/>
                </a:solidFill>
                <a:latin typeface="+mn-lt"/>
                <a:ea typeface="+mn-ea"/>
                <a:cs typeface="+mn-cs"/>
              </a:rPr>
              <a:t>(trace) through one or more programs (e.g., Figure 1.5). This execution may</a:t>
            </a:r>
          </a:p>
          <a:p>
            <a:r>
              <a:rPr lang="en-US" sz="1200" kern="1200" baseline="0" dirty="0">
                <a:solidFill>
                  <a:schemeClr val="tx1"/>
                </a:solidFill>
                <a:latin typeface="+mn-lt"/>
                <a:ea typeface="+mn-ea"/>
                <a:cs typeface="+mn-cs"/>
              </a:rPr>
              <a:t>be interleaved with that of other processes. Thus, a process has an execution</a:t>
            </a:r>
          </a:p>
          <a:p>
            <a:r>
              <a:rPr lang="en-US" sz="1200" kern="1200" baseline="0" dirty="0">
                <a:solidFill>
                  <a:schemeClr val="tx1"/>
                </a:solidFill>
                <a:latin typeface="+mn-lt"/>
                <a:ea typeface="+mn-ea"/>
                <a:cs typeface="+mn-cs"/>
              </a:rPr>
              <a:t>state (Running, Ready, etc.) and a dispatching priority and is the entity that is</a:t>
            </a:r>
          </a:p>
          <a:p>
            <a:r>
              <a:rPr lang="en-US" sz="1200" kern="1200" baseline="0" dirty="0">
                <a:solidFill>
                  <a:schemeClr val="tx1"/>
                </a:solidFill>
                <a:latin typeface="+mn-lt"/>
                <a:ea typeface="+mn-ea"/>
                <a:cs typeface="+mn-cs"/>
              </a:rPr>
              <a:t>scheduled and dispatched by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 = 0.35 </a:t>
            </a:r>
            <a:endParaRPr lang="en-US" dirty="0"/>
          </a:p>
          <a:p>
            <a:r>
              <a:rPr lang="en-US" sz="1200" kern="1200" dirty="0">
                <a:solidFill>
                  <a:schemeClr val="tx1"/>
                </a:solidFill>
                <a:effectLst/>
                <a:latin typeface="+mn-lt"/>
                <a:ea typeface="+mn-ea"/>
                <a:cs typeface="+mn-cs"/>
              </a:rPr>
              <a:t>s = 1.2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speedup = 1 / [1-p + p/s] = 1/[1-0.35 + 0.35/1.20] = 1.062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a:t>
            </a:r>
            <a:endParaRPr lang="en-US" dirty="0"/>
          </a:p>
          <a:p>
            <a:r>
              <a:rPr lang="en-US" sz="1200" kern="1200" dirty="0">
                <a:solidFill>
                  <a:schemeClr val="tx1"/>
                </a:solidFill>
                <a:effectLst/>
                <a:latin typeface="+mn-lt"/>
                <a:ea typeface="+mn-ea"/>
                <a:cs typeface="+mn-cs"/>
              </a:rPr>
              <a:t>p = 0.2 </a:t>
            </a:r>
          </a:p>
          <a:p>
            <a:r>
              <a:rPr lang="en-US" sz="1200" kern="1200" dirty="0">
                <a:solidFill>
                  <a:schemeClr val="tx1"/>
                </a:solidFill>
                <a:effectLst/>
                <a:latin typeface="+mn-lt"/>
                <a:ea typeface="+mn-ea"/>
                <a:cs typeface="+mn-cs"/>
              </a:rPr>
              <a:t>s = 1.3 </a:t>
            </a:r>
          </a:p>
          <a:p>
            <a:r>
              <a:rPr lang="en-US" sz="1200" kern="1200" dirty="0">
                <a:solidFill>
                  <a:schemeClr val="tx1"/>
                </a:solidFill>
                <a:effectLst/>
                <a:latin typeface="+mn-lt"/>
                <a:ea typeface="+mn-ea"/>
                <a:cs typeface="+mn-cs"/>
              </a:rPr>
              <a:t>speedup </a:t>
            </a:r>
          </a:p>
          <a:p>
            <a:r>
              <a:rPr lang="en-US" sz="1200" kern="1200" dirty="0">
                <a:solidFill>
                  <a:schemeClr val="tx1"/>
                </a:solidFill>
                <a:effectLst/>
                <a:latin typeface="+mn-lt"/>
                <a:ea typeface="+mn-ea"/>
                <a:cs typeface="+mn-cs"/>
              </a:rPr>
              <a:t>= 1 / [1-p + p/s] = 1/[1-0.2 + 0.2/1.30] = 1.048 </a:t>
            </a:r>
            <a:endParaRPr lang="en-US" dirty="0"/>
          </a:p>
          <a:p>
            <a:r>
              <a:rPr lang="en-US" sz="1200" kern="1200" dirty="0">
                <a:solidFill>
                  <a:schemeClr val="tx1"/>
                </a:solidFill>
                <a:effectLst/>
                <a:latin typeface="+mn-lt"/>
                <a:ea typeface="+mn-ea"/>
                <a:cs typeface="+mn-cs"/>
              </a:rPr>
              <a:t>3.</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 = 0.35</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 = 20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speedup = 1 / [1-p + p/s] = 1/[1-0.35 + 0.35/20] = 1.498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1F781F4-099F-4112-9B1E-8A4E4163911A}" type="slidenum">
              <a:rPr lang="en-US" smtClean="0"/>
              <a:pPr>
                <a:defRPr/>
              </a:pPr>
              <a:t>32</a:t>
            </a:fld>
            <a:endParaRPr lang="en-US" dirty="0"/>
          </a:p>
        </p:txBody>
      </p:sp>
    </p:spTree>
    <p:extLst>
      <p:ext uri="{BB962C8B-B14F-4D97-AF65-F5344CB8AC3E}">
        <p14:creationId xmlns:p14="http://schemas.microsoft.com/office/powerpoint/2010/main" val="4246720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mn-lt"/>
                <a:ea typeface="+mn-ea"/>
                <a:cs typeface="+mn-cs"/>
              </a:rPr>
              <a:t>Counts the number of positive elements in the provided list.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mn-lt"/>
                <a:ea typeface="+mn-ea"/>
                <a:cs typeface="+mn-cs"/>
              </a:rPr>
              <a:t>This should work correctly since in this particular case, thread A, due to being provided a list of only negative values, will never actually be updating the “</a:t>
            </a:r>
            <a:r>
              <a:rPr lang="en-US" sz="1200" b="1" kern="1200" dirty="0" err="1">
                <a:solidFill>
                  <a:schemeClr val="tx1"/>
                </a:solidFill>
                <a:effectLst/>
                <a:latin typeface="+mn-lt"/>
                <a:ea typeface="+mn-ea"/>
                <a:cs typeface="+mn-cs"/>
              </a:rPr>
              <a:t>global_positive</a:t>
            </a:r>
            <a:r>
              <a:rPr lang="en-US" sz="1200" b="1" kern="1200" dirty="0">
                <a:solidFill>
                  <a:schemeClr val="tx1"/>
                </a:solidFill>
                <a:effectLst/>
                <a:latin typeface="+mn-lt"/>
                <a:ea typeface="+mn-ea"/>
                <a:cs typeface="+mn-cs"/>
              </a:rPr>
              <a:t>” variable, and as such the two threads operate on distinct global data and do not require any locking.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1F781F4-099F-4112-9B1E-8A4E4163911A}" type="slidenum">
              <a:rPr lang="en-US" smtClean="0"/>
              <a:pPr>
                <a:defRPr/>
              </a:pPr>
              <a:t>33</a:t>
            </a:fld>
            <a:endParaRPr lang="en-US" dirty="0"/>
          </a:p>
        </p:txBody>
      </p:sp>
    </p:spTree>
    <p:extLst>
      <p:ext uri="{BB962C8B-B14F-4D97-AF65-F5344CB8AC3E}">
        <p14:creationId xmlns:p14="http://schemas.microsoft.com/office/powerpoint/2010/main" val="581514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mn-lt"/>
                <a:ea typeface="+mn-ea"/>
                <a:cs typeface="+mn-cs"/>
              </a:rPr>
              <a:t>Because </a:t>
            </a:r>
            <a:r>
              <a:rPr lang="en-US" sz="1200" b="1" kern="1200" dirty="0" err="1">
                <a:solidFill>
                  <a:schemeClr val="tx1"/>
                </a:solidFill>
                <a:effectLst/>
                <a:latin typeface="+mn-lt"/>
                <a:ea typeface="+mn-ea"/>
                <a:cs typeface="+mn-cs"/>
              </a:rPr>
              <a:t>global_positives</a:t>
            </a:r>
            <a:r>
              <a:rPr lang="en-US" sz="1200" b="1" kern="1200" dirty="0">
                <a:solidFill>
                  <a:schemeClr val="tx1"/>
                </a:solidFill>
                <a:effectLst/>
                <a:latin typeface="+mn-lt"/>
                <a:ea typeface="+mn-ea"/>
                <a:cs typeface="+mn-cs"/>
              </a:rPr>
              <a:t> will now “always” be accessed regardless of the contents of the provided list, the same scenario from the previous problem is now problematic since there is now a race condition and possible loss of data, since </a:t>
            </a:r>
            <a:r>
              <a:rPr lang="en-US" sz="1200" b="1" kern="1200" dirty="0" err="1">
                <a:solidFill>
                  <a:schemeClr val="tx1"/>
                </a:solidFill>
                <a:effectLst/>
                <a:latin typeface="+mn-lt"/>
                <a:ea typeface="+mn-ea"/>
                <a:cs typeface="+mn-cs"/>
              </a:rPr>
              <a:t>global_positives</a:t>
            </a:r>
            <a:r>
              <a:rPr lang="en-US" sz="1200" b="1" kern="1200" dirty="0">
                <a:solidFill>
                  <a:schemeClr val="tx1"/>
                </a:solidFill>
                <a:effectLst/>
                <a:latin typeface="+mn-lt"/>
                <a:ea typeface="+mn-ea"/>
                <a:cs typeface="+mn-cs"/>
              </a:rPr>
              <a:t> can be overwritten.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1F781F4-099F-4112-9B1E-8A4E4163911A}" type="slidenum">
              <a:rPr lang="en-US" smtClean="0"/>
              <a:pPr>
                <a:defRPr/>
              </a:pPr>
              <a:t>34</a:t>
            </a:fld>
            <a:endParaRPr lang="en-US" dirty="0"/>
          </a:p>
        </p:txBody>
      </p:sp>
    </p:spTree>
    <p:extLst>
      <p:ext uri="{BB962C8B-B14F-4D97-AF65-F5344CB8AC3E}">
        <p14:creationId xmlns:p14="http://schemas.microsoft.com/office/powerpoint/2010/main" val="3562994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Chapter</a:t>
            </a:r>
            <a:r>
              <a:rPr lang="en-US" baseline="0" dirty="0"/>
              <a:t> </a:t>
            </a:r>
            <a:r>
              <a:rPr lang="en-US" baseline="0"/>
              <a:t>4 summary.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val="393648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There are two broad categories of thread implementation: user-level threads (ULTs) and kernel-level threads (KLTs). The latter are also referred to in the literature as </a:t>
            </a:r>
            <a:r>
              <a:rPr lang="en-US" sz="1200" i="1" kern="1200" baseline="0" dirty="0">
                <a:solidFill>
                  <a:schemeClr val="tx1"/>
                </a:solidFill>
                <a:latin typeface="+mn-lt"/>
                <a:ea typeface="+mn-ea"/>
                <a:cs typeface="+mn-cs"/>
              </a:rPr>
              <a:t>kernel-supported threads or lightweight processes.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In a pure ULT facility, all of the work of thread </a:t>
            </a:r>
            <a:r>
              <a:rPr lang="en-US" sz="1200" i="0" kern="1200" baseline="0" dirty="0">
                <a:solidFill>
                  <a:schemeClr val="tx1"/>
                </a:solidFill>
                <a:latin typeface="+mn-lt"/>
                <a:ea typeface="+mn-ea"/>
                <a:cs typeface="+mn-cs"/>
              </a:rPr>
              <a:t>management is done by the application and the kernel is not aware of the existence of threads. Figure 4.5a illustrates </a:t>
            </a:r>
            <a:r>
              <a:rPr lang="en-US" sz="1200" kern="1200" baseline="0" dirty="0">
                <a:solidFill>
                  <a:schemeClr val="tx1"/>
                </a:solidFill>
                <a:latin typeface="+mn-lt"/>
                <a:ea typeface="+mn-ea"/>
                <a:cs typeface="+mn-cs"/>
              </a:rPr>
              <a:t>the pure ULT approach. Any application can be programmed to be multithreaded by using a threads library, which is a package of routines for ULT management. The threads library contains code for creating and destroying threads, for passing messages and data between threads, for scheduling thread execution, and for saving and restoring thread contexts.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By default, an application begins with a single thread and begins running in that thread. This application and its thread are allocated to a single process managed by the kernel. At any time that the application is running (the process is in the Running state), the application may spawn a new thread to run within the same process. Spawning is done by invoking the spawn utility in the threads library. Control is passed to that utility by a procedure call. The threads library creates a data structure for the new thread and then passes control to one of the threads within this process that is in the Ready state, using some scheduling algorithm. When control is passed to the library, the context of the current thread is saved, and when control is passed from the library to a thread, the context of that thread is restored. The context essentially consists of the contents of user registers, the program counter, and stack pointers.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All of the activity described in the preceding paragraph takes place in user space and within a single process. The kernel is unaware of this activity. The kernel continues to schedule the process as a unit and assigns a single execution state (Ready, Running, Blocked, etc.) to that process. The following examples should clarify the relationship between thread scheduling and process scheduling. Suppose that process B is executing in its thread 2; the states of the process and two ULTs that are part of the process are shown in Figure 4.6a . Each of the following is a possible occurrence:</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The application executing in thread 2 makes a system call that blocks B. For</a:t>
            </a:r>
          </a:p>
          <a:p>
            <a:r>
              <a:rPr lang="en-US" sz="1200" kern="1200" baseline="0" dirty="0">
                <a:solidFill>
                  <a:schemeClr val="tx1"/>
                </a:solidFill>
                <a:latin typeface="+mn-lt"/>
                <a:ea typeface="+mn-ea"/>
                <a:cs typeface="+mn-cs"/>
              </a:rPr>
              <a:t>example, an I/O call is made. This causes control to transfer to the kernel. The kernel invokes the I/O action, places process B in the Blocked state, and switches to another process. Meanwhile, according to the data structure maintained by the threads library, thread 2 of process B is still in the Running state. It is important to note that thread 2 is not actually running in the sense of being executed on a processor; but it is perceived as being in the Running state by the threads library. The corresponding state diagrams are shown in Figure 4.6b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A clock interrupt passes control to the kernel and the kernel determines</a:t>
            </a:r>
          </a:p>
          <a:p>
            <a:r>
              <a:rPr lang="en-US" sz="1200" kern="1200" baseline="0" dirty="0">
                <a:solidFill>
                  <a:schemeClr val="tx1"/>
                </a:solidFill>
                <a:latin typeface="+mn-lt"/>
                <a:ea typeface="+mn-ea"/>
                <a:cs typeface="+mn-cs"/>
              </a:rPr>
              <a:t>that the currently running process (B) has exhausted its time slice. The kernel places process B in the Ready state and switches to another process. Meanwhile, according to the data structure maintained by the threads library, thread 2 of process B is still in the Running state. The corresponding state diagrams are shown in Figure 4.6c .</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Thread 2 has reached a point where it needs some action performed by thread</a:t>
            </a:r>
          </a:p>
          <a:p>
            <a:r>
              <a:rPr lang="en-US" sz="1200" kern="1200" baseline="0" dirty="0">
                <a:solidFill>
                  <a:schemeClr val="tx1"/>
                </a:solidFill>
                <a:latin typeface="+mn-lt"/>
                <a:ea typeface="+mn-ea"/>
                <a:cs typeface="+mn-cs"/>
              </a:rPr>
              <a:t>1 of process B. Thread 2 enters a Blocked state and thread 1 transitions from Ready to Running. The process itself remains in the Running state. The corresponding state diagrams are shown in Figure 4.6d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cases 1 and 2 ( Figures 4.6b and 4.6c ), when the kernel switches control back to process B, execution resumes in thread 2. Also note that a process can be interrupted, either by exhausting its time slice or by being preempted by a higher priority process, while it is executing code in the threads library. Thus, a process may be in the midst of a thread switch from one thread to another when interrupted. When that process is resumed, execution continues within the threads library, which completes the thread switch and transfers control to another thread within that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There are a number of advantages to the use of ULTs instead of KLTs, including the following:</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Thread switching does not require kernel mode privileges because all of the</a:t>
            </a:r>
          </a:p>
          <a:p>
            <a:r>
              <a:rPr lang="en-US" sz="1200" kern="1200" baseline="0" dirty="0">
                <a:solidFill>
                  <a:schemeClr val="tx1"/>
                </a:solidFill>
                <a:latin typeface="+mn-lt"/>
                <a:ea typeface="+mn-ea"/>
                <a:cs typeface="+mn-cs"/>
              </a:rPr>
              <a:t>thread management data structures are within the user address space of a single process. Therefore, the process does not switch to the kernel mode to do thread management. This saves the overhead of two mode switches (user to kernel; kernel back to user).</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Scheduling can be application specific. One application may benefit most</a:t>
            </a:r>
          </a:p>
          <a:p>
            <a:r>
              <a:rPr lang="en-US" sz="1200" kern="1200" baseline="0" dirty="0">
                <a:solidFill>
                  <a:schemeClr val="tx1"/>
                </a:solidFill>
                <a:latin typeface="+mn-lt"/>
                <a:ea typeface="+mn-ea"/>
                <a:cs typeface="+mn-cs"/>
              </a:rPr>
              <a:t>from a simple round-robin scheduling algorithm, while another might benefit from a priority-based scheduling algorithm. The scheduling algorithm can be tailored to the application without disturbing the underlying OS scheduler.</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3. ULTs can run on any OS. No changes are required to the underlying kernel</a:t>
            </a:r>
          </a:p>
          <a:p>
            <a:r>
              <a:rPr lang="en-US" sz="1200" kern="1200" baseline="0" dirty="0">
                <a:solidFill>
                  <a:schemeClr val="tx1"/>
                </a:solidFill>
                <a:latin typeface="+mn-lt"/>
                <a:ea typeface="+mn-ea"/>
                <a:cs typeface="+mn-cs"/>
              </a:rPr>
              <a:t>to support ULTs. The threads library is a set of application-level functions shared by all applications.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There are two distinct disadvantages of ULTs compared to KLTs:</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1. In a typical OS, many system calls are blocking. As a result, when a ULT</a:t>
            </a:r>
          </a:p>
          <a:p>
            <a:r>
              <a:rPr lang="en-US" sz="1200" kern="1200" baseline="0" dirty="0">
                <a:solidFill>
                  <a:schemeClr val="tx1"/>
                </a:solidFill>
                <a:latin typeface="+mn-lt"/>
                <a:ea typeface="+mn-ea"/>
                <a:cs typeface="+mn-cs"/>
              </a:rPr>
              <a:t>executes a system call, not only is that thread blocked, but also all of the threads within the process are blocked.</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2. In a pure ULT strategy, a multithreaded application cannot take advantage</a:t>
            </a:r>
          </a:p>
          <a:p>
            <a:r>
              <a:rPr lang="en-US" sz="1200" kern="1200" baseline="0" dirty="0">
                <a:solidFill>
                  <a:schemeClr val="tx1"/>
                </a:solidFill>
                <a:latin typeface="+mn-lt"/>
                <a:ea typeface="+mn-ea"/>
                <a:cs typeface="+mn-cs"/>
              </a:rPr>
              <a:t>of multiprocessing. A kernel assigns one process to only one processor at a time. Therefore, only a single thread within a process can execute at a time. In effect, we have application-level multiprogramming within a single process. While this multiprogramming can result in a significant speedup of the application, there are applications that would benefit from the ability to execute portions of code simultaneously.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There are ways to work around these two problems. For example, both problems can be overcome by writing an application as multiple processes rather than multiple threads. But this approach eliminates the main advantage of threads: Each switch becomes a process switch rather than a thread switch, resulting in much greater overhead. Another way to overcome the problem of blocking threads is to use a technique referred to as </a:t>
            </a:r>
            <a:r>
              <a:rPr lang="en-US" sz="1200" b="1" kern="1200" baseline="0" dirty="0">
                <a:solidFill>
                  <a:schemeClr val="tx1"/>
                </a:solidFill>
                <a:latin typeface="+mn-lt"/>
                <a:ea typeface="+mn-ea"/>
                <a:cs typeface="+mn-cs"/>
              </a:rPr>
              <a:t>jacketing . </a:t>
            </a:r>
            <a:r>
              <a:rPr lang="en-US" sz="1200" b="0" kern="1200" baseline="0" dirty="0">
                <a:solidFill>
                  <a:schemeClr val="tx1"/>
                </a:solidFill>
                <a:latin typeface="+mn-lt"/>
                <a:ea typeface="+mn-ea"/>
                <a:cs typeface="+mn-cs"/>
              </a:rPr>
              <a:t>The purpose of jacketing is to convert a blocking </a:t>
            </a:r>
            <a:r>
              <a:rPr lang="en-US" sz="1200" kern="1200" baseline="0" dirty="0">
                <a:solidFill>
                  <a:schemeClr val="tx1"/>
                </a:solidFill>
                <a:latin typeface="+mn-lt"/>
                <a:ea typeface="+mn-ea"/>
                <a:cs typeface="+mn-cs"/>
              </a:rPr>
              <a:t>system call into a non-blocking system call. For example, instead of directly calling a system I/O routine, a thread calls an application-level I/O jacket routine. Within this jacket routine is code that checks to determine if the I/O device is busy. If it is, the thread enters the Blocked state and passes control (through the threads library) to another thread. When this thread later is given control again, the jacket routine checks the I/O device again.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To distinguish the two characteristics, the unit of dispatching is usually referred to as a thread or </a:t>
            </a:r>
            <a:r>
              <a:rPr lang="en-US" sz="1200" b="1" kern="1200" baseline="0" dirty="0">
                <a:solidFill>
                  <a:schemeClr val="tx1"/>
                </a:solidFill>
                <a:latin typeface="+mn-lt"/>
                <a:ea typeface="+mn-ea"/>
                <a:cs typeface="+mn-cs"/>
              </a:rPr>
              <a:t>lightweight process , </a:t>
            </a:r>
            <a:r>
              <a:rPr lang="en-US" sz="1200" b="0" kern="1200" baseline="0" dirty="0">
                <a:solidFill>
                  <a:schemeClr val="tx1"/>
                </a:solidFill>
                <a:latin typeface="+mn-lt"/>
                <a:ea typeface="+mn-ea"/>
                <a:cs typeface="+mn-cs"/>
              </a:rPr>
              <a:t>while the unit of resource ownership is usually </a:t>
            </a:r>
            <a:r>
              <a:rPr lang="en-US" sz="1200" kern="1200" baseline="0" dirty="0">
                <a:solidFill>
                  <a:schemeClr val="tx1"/>
                </a:solidFill>
                <a:latin typeface="+mn-lt"/>
                <a:ea typeface="+mn-ea"/>
                <a:cs typeface="+mn-cs"/>
              </a:rPr>
              <a:t>referred to as a </a:t>
            </a:r>
            <a:r>
              <a:rPr lang="en-US" sz="1200" b="1" kern="1200" baseline="0" dirty="0">
                <a:solidFill>
                  <a:schemeClr val="tx1"/>
                </a:solidFill>
                <a:latin typeface="+mn-lt"/>
                <a:ea typeface="+mn-ea"/>
                <a:cs typeface="+mn-cs"/>
              </a:rPr>
              <a:t>process or task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baseline="0" dirty="0">
                <a:solidFill>
                  <a:schemeClr val="tx1"/>
                </a:solidFill>
                <a:latin typeface="+mn-lt"/>
                <a:ea typeface="+mn-ea"/>
                <a:cs typeface="+mn-cs"/>
              </a:rPr>
              <a:t>Multithreading </a:t>
            </a:r>
            <a:r>
              <a:rPr lang="en-US" sz="1200" i="0" kern="1200" baseline="0" dirty="0">
                <a:solidFill>
                  <a:schemeClr val="tx1"/>
                </a:solidFill>
                <a:latin typeface="+mn-lt"/>
                <a:ea typeface="+mn-ea"/>
                <a:cs typeface="+mn-cs"/>
              </a:rPr>
              <a:t>refers to the ability of an OS to support multiple, concurrent paths </a:t>
            </a:r>
            <a:r>
              <a:rPr lang="en-US" sz="1200" kern="1200" baseline="0" dirty="0">
                <a:solidFill>
                  <a:schemeClr val="tx1"/>
                </a:solidFill>
                <a:latin typeface="+mn-lt"/>
                <a:ea typeface="+mn-ea"/>
                <a:cs typeface="+mn-cs"/>
              </a:rPr>
              <a:t>of execution within a single process. </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val="38324262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In a pure KLT facility, all of the work of thread </a:t>
            </a:r>
            <a:r>
              <a:rPr lang="en-US" sz="1200" i="0" kern="1200" baseline="0" dirty="0">
                <a:solidFill>
                  <a:schemeClr val="tx1"/>
                </a:solidFill>
                <a:latin typeface="+mn-lt"/>
                <a:ea typeface="+mn-ea"/>
                <a:cs typeface="+mn-cs"/>
              </a:rPr>
              <a:t>management is done by the kernel. There is no thread management code in the application level, simply an application </a:t>
            </a:r>
            <a:r>
              <a:rPr lang="en-US" sz="1200" kern="1200" baseline="0" dirty="0">
                <a:solidFill>
                  <a:schemeClr val="tx1"/>
                </a:solidFill>
                <a:latin typeface="+mn-lt"/>
                <a:ea typeface="+mn-ea"/>
                <a:cs typeface="+mn-cs"/>
              </a:rPr>
              <a:t>programming interface (API) to the kernel thread facility. Windows is an example of this approach. Figure 4.5b depicts the pure KLT approach. The kernel maintains context information for the process as a whole and for individual threads within the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Scheduling by the kernel is done on a thread basis. This approach overcomes the two principal drawbacks of the ULT approach. First, the kernel can simultaneously schedule multiple threads from the same process on multiple processors. Second, if one thread in a process is blocked, the kernel can schedule another thread of the same process. Another advantage of the KLT approach is that kernel routines themselves can be multithreaded.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principal disadvantage of the KLT approach compared to the ULT approach is that the transfer of control from one thread to another within the same process requires a mode switch to the kernel. To illustrate the differences, Table 4.1 shows the results of measurements taken on a uniprocessor VAX computer running a UNIX-like OS. The two benchmarks are as follows: Null Fork, the time to create, schedule, execute, and complete a process/thread that invokes the null procedure (i.e., the overhead of forking a process/thread); and Signal-Wait, the time for a process/thread to signal a waiting process/thread and then wait on a condition (i.e., the overhead of synchronizing two processes/threads together). We see that there is</a:t>
            </a:r>
          </a:p>
          <a:p>
            <a:r>
              <a:rPr lang="en-US" sz="1200" kern="1200" baseline="0" dirty="0">
                <a:solidFill>
                  <a:schemeClr val="tx1"/>
                </a:solidFill>
                <a:latin typeface="+mn-lt"/>
                <a:ea typeface="+mn-ea"/>
                <a:cs typeface="+mn-cs"/>
              </a:rPr>
              <a:t>an order of magnitude or more of difference between ULTs and KLTs and similarly between KLTs and processes.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mn-lt"/>
                <a:ea typeface="+mn-ea"/>
                <a:cs typeface="+mn-cs"/>
              </a:rPr>
              <a:t>Because the thread structure of a process is not visible to the operating system and ULTs are a process side concept. As such, when one of the threads blocks and inevitably requests a system resource, the operating system simply sees the process as a whole being blocked on this request </a:t>
            </a:r>
            <a:endParaRPr lang="en-US" dirty="0"/>
          </a:p>
          <a:p>
            <a:endParaRPr lang="en-US" dirty="0"/>
          </a:p>
          <a:p>
            <a:r>
              <a:rPr lang="en-US" sz="1200" b="1" kern="1200" dirty="0">
                <a:solidFill>
                  <a:schemeClr val="tx1"/>
                </a:solidFill>
                <a:effectLst/>
                <a:latin typeface="+mn-lt"/>
                <a:ea typeface="+mn-ea"/>
                <a:cs typeface="+mn-cs"/>
              </a:rPr>
              <a:t>Foreground/background work; asynchronous processing; speedup of execution by parallel processing of data; modular program structure. </a:t>
            </a:r>
            <a:endParaRPr lang="en-US" dirty="0"/>
          </a:p>
          <a:p>
            <a:r>
              <a:rPr lang="en-US" sz="1200" b="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B1F781F4-099F-4112-9B1E-8A4E4163911A}" type="slidenum">
              <a:rPr lang="en-US" smtClean="0"/>
              <a:pPr>
                <a:defRPr/>
              </a:pPr>
              <a:t>52</a:t>
            </a:fld>
            <a:endParaRPr lang="en-US" dirty="0"/>
          </a:p>
        </p:txBody>
      </p:sp>
    </p:spTree>
    <p:extLst>
      <p:ext uri="{BB962C8B-B14F-4D97-AF65-F5344CB8AC3E}">
        <p14:creationId xmlns:p14="http://schemas.microsoft.com/office/powerpoint/2010/main" val="3484869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a:solidFill>
                  <a:schemeClr val="tx1"/>
                </a:solidFill>
                <a:latin typeface="+mn-lt"/>
                <a:ea typeface="+mn-ea"/>
                <a:cs typeface="+mn-cs"/>
              </a:rPr>
              <a:t>Some operating systems provide a combined ULT/ </a:t>
            </a:r>
            <a:r>
              <a:rPr lang="en-US" sz="1200" i="0" kern="1200" baseline="0" dirty="0">
                <a:solidFill>
                  <a:schemeClr val="tx1"/>
                </a:solidFill>
                <a:latin typeface="+mn-lt"/>
                <a:ea typeface="+mn-ea"/>
                <a:cs typeface="+mn-cs"/>
              </a:rPr>
              <a:t>KLT facility ( Figure 4.5c ). In a combined system, thread creation is done completely in user space, as </a:t>
            </a:r>
            <a:r>
              <a:rPr lang="en-US" sz="1200" kern="1200" baseline="0" dirty="0">
                <a:solidFill>
                  <a:schemeClr val="tx1"/>
                </a:solidFill>
                <a:latin typeface="+mn-lt"/>
                <a:ea typeface="+mn-ea"/>
                <a:cs typeface="+mn-cs"/>
              </a:rPr>
              <a:t>is the bulk of the scheduling and synchronization of threads within an application. The multiple ULTs from a single application are mapped onto some (smaller or equal) number of KLTs. The programmer may adjust the number of KLTs for a particular application and processor to achieve the best overall results. In a combined approach, multiple threads within the same application can run in parallel on multiple processors, and a blocking system call need not block the entire process. If properly designed, this approach should combine the advantages of the pure ULT and KLT approaches while minimizing the disadvantages. Solaris is a good example of an OS using this combined approach. The current Solaris version limits the ULT/KLT relationship to be one-to-one.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0528EE60-9774-6A4B-B37A-56DE9D5A40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E32DE3-5AC1-CE47-ABDB-928492B9636A}" type="slidenum">
              <a:rPr lang="en-US" altLang="en-US" smtClean="0">
                <a:latin typeface="Helvetica" pitchFamily="2" charset="0"/>
              </a:rPr>
              <a:pPr/>
              <a:t>54</a:t>
            </a:fld>
            <a:endParaRPr lang="en-US" altLang="en-US">
              <a:latin typeface="Helvetica" pitchFamily="2" charset="0"/>
            </a:endParaRPr>
          </a:p>
        </p:txBody>
      </p:sp>
      <p:sp>
        <p:nvSpPr>
          <p:cNvPr id="37890" name="Rectangle 2">
            <a:extLst>
              <a:ext uri="{FF2B5EF4-FFF2-40B4-BE49-F238E27FC236}">
                <a16:creationId xmlns:a16="http://schemas.microsoft.com/office/drawing/2014/main" id="{740BEB61-067E-7240-AE52-5B213A6D0157}"/>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9A0D7D47-9EC4-6E49-A6B1-A0625158B4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6BC0A0CD-EA29-474F-95FE-6540E1978F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21BB9E6-07E4-1647-98DD-7239EAC41DAA}" type="slidenum">
              <a:rPr lang="en-US" altLang="en-US" smtClean="0">
                <a:latin typeface="Helvetica" pitchFamily="2" charset="0"/>
              </a:rPr>
              <a:pPr/>
              <a:t>55</a:t>
            </a:fld>
            <a:endParaRPr lang="en-US" altLang="en-US">
              <a:latin typeface="Helvetica" pitchFamily="2" charset="0"/>
            </a:endParaRPr>
          </a:p>
        </p:txBody>
      </p:sp>
      <p:sp>
        <p:nvSpPr>
          <p:cNvPr id="39938" name="Rectangle 2">
            <a:extLst>
              <a:ext uri="{FF2B5EF4-FFF2-40B4-BE49-F238E27FC236}">
                <a16:creationId xmlns:a16="http://schemas.microsoft.com/office/drawing/2014/main" id="{14FD57D2-5557-744F-9ABE-A0456E78E20E}"/>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17BD4828-A662-2B48-A369-999E697251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Thread management is done by the thread library in user space, so it is efficient </a:t>
            </a:r>
          </a:p>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2972985E-E69B-2E4C-918D-84B0F5E321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6BD42D-9D13-944A-9160-B011DE0406C7}" type="slidenum">
              <a:rPr lang="en-US" altLang="en-US" smtClean="0">
                <a:latin typeface="Helvetica" pitchFamily="2" charset="0"/>
              </a:rPr>
              <a:pPr/>
              <a:t>56</a:t>
            </a:fld>
            <a:endParaRPr lang="en-US" altLang="en-US">
              <a:latin typeface="Helvetica" pitchFamily="2" charset="0"/>
            </a:endParaRPr>
          </a:p>
        </p:txBody>
      </p:sp>
      <p:sp>
        <p:nvSpPr>
          <p:cNvPr id="41986" name="Rectangle 2">
            <a:extLst>
              <a:ext uri="{FF2B5EF4-FFF2-40B4-BE49-F238E27FC236}">
                <a16:creationId xmlns:a16="http://schemas.microsoft.com/office/drawing/2014/main" id="{C51B8F0A-6988-FB48-A32B-94A5DC2204D4}"/>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2434A224-E2AA-5847-AD2A-119EF91CA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The only drawback to this model is that creating a user thread requires creating the corresponding kernel thread. Because the overhead of creating kernel threads can burden the performance of an application, most implementations of this model restrict the number of threads supported by the system. </a:t>
            </a:r>
          </a:p>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1C585B5E-6C86-FF4C-8B58-40F7A81925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46C1654-670E-084F-8301-3E0D578FEA74}" type="slidenum">
              <a:rPr lang="en-US" altLang="en-US" smtClean="0">
                <a:latin typeface="Helvetica" pitchFamily="2" charset="0"/>
              </a:rPr>
              <a:pPr/>
              <a:t>57</a:t>
            </a:fld>
            <a:endParaRPr lang="en-US" altLang="en-US">
              <a:latin typeface="Helvetica" pitchFamily="2" charset="0"/>
            </a:endParaRPr>
          </a:p>
        </p:txBody>
      </p:sp>
      <p:sp>
        <p:nvSpPr>
          <p:cNvPr id="44034" name="Rectangle 2">
            <a:extLst>
              <a:ext uri="{FF2B5EF4-FFF2-40B4-BE49-F238E27FC236}">
                <a16:creationId xmlns:a16="http://schemas.microsoft.com/office/drawing/2014/main" id="{DC3ADA3E-71CE-114A-8633-9EDBF9931767}"/>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20242B19-A3F9-0542-B019-4028E95BCF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AD94B1D0-2A9B-8941-BF4E-B2E7BFD5A9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E3599B-5D15-164C-9781-4FC222DE61F5}" type="slidenum">
              <a:rPr lang="en-US" altLang="en-US" smtClean="0">
                <a:latin typeface="Helvetica" pitchFamily="2" charset="0"/>
              </a:rPr>
              <a:pPr/>
              <a:t>58</a:t>
            </a:fld>
            <a:endParaRPr lang="en-US" altLang="en-US">
              <a:latin typeface="Helvetica" pitchFamily="2" charset="0"/>
            </a:endParaRPr>
          </a:p>
        </p:txBody>
      </p:sp>
      <p:sp>
        <p:nvSpPr>
          <p:cNvPr id="46082" name="Rectangle 2">
            <a:extLst>
              <a:ext uri="{FF2B5EF4-FFF2-40B4-BE49-F238E27FC236}">
                <a16:creationId xmlns:a16="http://schemas.microsoft.com/office/drawing/2014/main" id="{D4080935-D52F-EC4E-8513-4DE10B13C0DB}"/>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4F35825-538A-1543-BF93-C7158BD8C9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To distinguish the two characteristics, the unit of dispatching is usually referred to as a thread or </a:t>
            </a:r>
            <a:r>
              <a:rPr lang="en-US" sz="1200" b="1" kern="1200" baseline="0" dirty="0">
                <a:solidFill>
                  <a:schemeClr val="tx1"/>
                </a:solidFill>
                <a:latin typeface="+mn-lt"/>
                <a:ea typeface="+mn-ea"/>
                <a:cs typeface="+mn-cs"/>
              </a:rPr>
              <a:t>lightweight process , </a:t>
            </a:r>
            <a:r>
              <a:rPr lang="en-US" sz="1200" b="0" kern="1200" baseline="0" dirty="0">
                <a:solidFill>
                  <a:schemeClr val="tx1"/>
                </a:solidFill>
                <a:latin typeface="+mn-lt"/>
                <a:ea typeface="+mn-ea"/>
                <a:cs typeface="+mn-cs"/>
              </a:rPr>
              <a:t>while the unit of resource ownership is usually </a:t>
            </a:r>
            <a:r>
              <a:rPr lang="en-US" sz="1200" kern="1200" baseline="0" dirty="0">
                <a:solidFill>
                  <a:schemeClr val="tx1"/>
                </a:solidFill>
                <a:latin typeface="+mn-lt"/>
                <a:ea typeface="+mn-ea"/>
                <a:cs typeface="+mn-cs"/>
              </a:rPr>
              <a:t>referred to as a </a:t>
            </a:r>
            <a:r>
              <a:rPr lang="en-US" sz="1200" b="1" kern="1200" baseline="0" dirty="0">
                <a:solidFill>
                  <a:schemeClr val="tx1"/>
                </a:solidFill>
                <a:latin typeface="+mn-lt"/>
                <a:ea typeface="+mn-ea"/>
                <a:cs typeface="+mn-cs"/>
              </a:rPr>
              <a:t>process or task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baseline="0" dirty="0">
                <a:solidFill>
                  <a:schemeClr val="tx1"/>
                </a:solidFill>
                <a:latin typeface="+mn-lt"/>
                <a:ea typeface="+mn-ea"/>
                <a:cs typeface="+mn-cs"/>
              </a:rPr>
              <a:t>Multithreading </a:t>
            </a:r>
            <a:r>
              <a:rPr lang="en-US" sz="1200" i="0" kern="1200" baseline="0" dirty="0">
                <a:solidFill>
                  <a:schemeClr val="tx1"/>
                </a:solidFill>
                <a:latin typeface="+mn-lt"/>
                <a:ea typeface="+mn-ea"/>
                <a:cs typeface="+mn-cs"/>
              </a:rPr>
              <a:t>refers to the ability of an OS to support multiple, concurrent paths </a:t>
            </a:r>
            <a:r>
              <a:rPr lang="en-US" sz="1200" kern="1200" baseline="0" dirty="0">
                <a:solidFill>
                  <a:schemeClr val="tx1"/>
                </a:solidFill>
                <a:latin typeface="+mn-lt"/>
                <a:ea typeface="+mn-ea"/>
                <a:cs typeface="+mn-cs"/>
              </a:rPr>
              <a:t>of execution within a single process. </a:t>
            </a:r>
            <a:endParaRPr lang="en-NZ"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Chapter</a:t>
            </a:r>
            <a:r>
              <a:rPr lang="en-US" baseline="0" dirty="0"/>
              <a:t> </a:t>
            </a:r>
            <a:r>
              <a:rPr lang="en-US" baseline="0"/>
              <a:t>4 summary.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extLst>
      <p:ext uri="{BB962C8B-B14F-4D97-AF65-F5344CB8AC3E}">
        <p14:creationId xmlns:p14="http://schemas.microsoft.com/office/powerpoint/2010/main" val="3511667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Solaris makes use of four separate thread-related concepts: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 This is the normal UNIX process and includes the user’s address</a:t>
            </a:r>
          </a:p>
          <a:p>
            <a:r>
              <a:rPr lang="en-US" sz="1200" kern="1200" baseline="0" dirty="0">
                <a:solidFill>
                  <a:schemeClr val="tx1"/>
                </a:solidFill>
                <a:latin typeface="+mn-lt"/>
                <a:ea typeface="+mn-ea"/>
                <a:cs typeface="+mn-cs"/>
              </a:rPr>
              <a:t>space, stack, and process control block.</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User-level threads: Implemented through a threads library in the address</a:t>
            </a:r>
          </a:p>
          <a:p>
            <a:r>
              <a:rPr lang="en-US" sz="1200" kern="1200" baseline="0" dirty="0">
                <a:solidFill>
                  <a:schemeClr val="tx1"/>
                </a:solidFill>
                <a:latin typeface="+mn-lt"/>
                <a:ea typeface="+mn-ea"/>
                <a:cs typeface="+mn-cs"/>
              </a:rPr>
              <a:t>space of a process, these are invisible to the OS. A user-level thread (ULT)  is a user-created unit of execution within a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Lightweight processes: A lightweight process (LWP) can be viewed as a mapping</a:t>
            </a:r>
          </a:p>
          <a:p>
            <a:r>
              <a:rPr lang="en-US" sz="1200" kern="1200" baseline="0" dirty="0">
                <a:solidFill>
                  <a:schemeClr val="tx1"/>
                </a:solidFill>
                <a:latin typeface="+mn-lt"/>
                <a:ea typeface="+mn-ea"/>
                <a:cs typeface="+mn-cs"/>
              </a:rPr>
              <a:t>between ULTs and kernel threads. Each LWP supports ULT and maps to one kernel thread. LWPs are scheduled by the kernel independently and may execute in parallel on multiprocessors.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Kernel threads: These are the fundamental entities that can be scheduled and</a:t>
            </a:r>
          </a:p>
          <a:p>
            <a:r>
              <a:rPr lang="en-US" sz="1200" kern="1200" baseline="0" dirty="0">
                <a:solidFill>
                  <a:schemeClr val="tx1"/>
                </a:solidFill>
                <a:latin typeface="+mn-lt"/>
                <a:ea typeface="+mn-ea"/>
                <a:cs typeface="+mn-cs"/>
              </a:rPr>
              <a:t>dispatched to run on one of the system processors.</a:t>
            </a:r>
            <a:endParaRPr lang="en-US" dirty="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Figure 4.12 illustrates the relationship among these four entities. Note that there is always exactly one kernel thread for each LWP. An LWP is visible within a process to the application. Thus, LWP data structures exist within their respective process address space. At the same time, each LWP is bound to a single dispatchable kernel thread, and the data structure for that kernel thread is maintained within the kernel’s address space.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process may consist of a single ULT bound to a single LWP. In this case, there is a single thread of execution, corresponding to a traditional UNIX process. When concurrency is not required within a single process, an application uses this process structure. If an application requires concurrency, its process contains multiple threads, each bound to a single LWP, which in turn are each bound to a single kernel thread.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addition, there are kernel threads that are not associated with LWPs. The kernel creates, runs, and destroys these kernel threads to execute specific system functions. The use of kernel threads rather than kernel processes to implement system functions reduces the overhead of switching within the kernel (from a process switch to a thread switch).</a:t>
            </a:r>
            <a:endParaRPr lang="en-NZ"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a:solidFill>
                  <a:schemeClr val="tx1"/>
                </a:solidFill>
                <a:latin typeface="+mn-lt"/>
                <a:ea typeface="+mn-ea"/>
                <a:cs typeface="+mn-cs"/>
              </a:rPr>
              <a:t>Figure 4.13 compares, in general terms, the process structure of a traditional UNIX system with that of Solaris. On a typical UNIX implementation, the process structure includes the process ID; the user IDs; a signal dispatch table, which the kernel uses to decide what to do when sending a signal to a process; file descriptors, which describe the state of files in use by this process; a memory map, which defines the address space for this process; and a processor state structure, which includes the kernel stack for this process. Solaris retains this basic structure but replaces the processor state block with a list of structures containing one data block for each LWP.</a:t>
            </a:r>
          </a:p>
          <a:p>
            <a:endParaRPr lang="en-US" sz="1200" kern="1200" baseline="0" dirty="0">
              <a:solidFill>
                <a:schemeClr val="tx1"/>
              </a:solidFill>
              <a:latin typeface="+mn-lt"/>
              <a:ea typeface="+mn-ea"/>
              <a:cs typeface="+mn-cs"/>
            </a:endParaRPr>
          </a:p>
          <a:p>
            <a:r>
              <a:rPr lang="en-NZ" sz="1200" kern="1200" baseline="0" dirty="0">
                <a:solidFill>
                  <a:schemeClr val="tx1"/>
                </a:solidFill>
                <a:latin typeface="+mn-lt"/>
                <a:ea typeface="+mn-ea"/>
                <a:cs typeface="+mn-cs"/>
              </a:rPr>
              <a:t>The LWP data structure includes the following elements:</a:t>
            </a:r>
          </a:p>
          <a:p>
            <a:pPr lvl="1"/>
            <a:endParaRPr lang="en-NZ" sz="1200" kern="1200" baseline="0" dirty="0">
              <a:solidFill>
                <a:schemeClr val="tx1"/>
              </a:solidFill>
              <a:latin typeface="+mn-lt"/>
              <a:ea typeface="+mn-ea"/>
              <a:cs typeface="+mn-cs"/>
            </a:endParaRPr>
          </a:p>
          <a:p>
            <a:pPr lvl="1"/>
            <a:r>
              <a:rPr lang="en-NZ" sz="1200" kern="1200" baseline="0" dirty="0">
                <a:solidFill>
                  <a:schemeClr val="tx1"/>
                </a:solidFill>
                <a:latin typeface="+mn-lt"/>
                <a:ea typeface="+mn-ea"/>
                <a:cs typeface="+mn-cs"/>
              </a:rPr>
              <a:t>• An LWP identifier</a:t>
            </a:r>
          </a:p>
          <a:p>
            <a:pPr lvl="1"/>
            <a:endParaRPr lang="en-NZ" sz="1200" kern="1200" baseline="0" dirty="0">
              <a:solidFill>
                <a:schemeClr val="tx1"/>
              </a:solidFill>
              <a:latin typeface="+mn-lt"/>
              <a:ea typeface="+mn-ea"/>
              <a:cs typeface="+mn-cs"/>
            </a:endParaRPr>
          </a:p>
          <a:p>
            <a:pPr lvl="1"/>
            <a:r>
              <a:rPr lang="en-NZ" sz="1200" kern="1200" baseline="0" dirty="0">
                <a:solidFill>
                  <a:schemeClr val="tx1"/>
                </a:solidFill>
                <a:latin typeface="+mn-lt"/>
                <a:ea typeface="+mn-ea"/>
                <a:cs typeface="+mn-cs"/>
              </a:rPr>
              <a:t>• The priority of this LWP and hence the kernel thread that supports it</a:t>
            </a:r>
          </a:p>
          <a:p>
            <a:pPr lvl="1"/>
            <a:endParaRPr lang="en-NZ" sz="1200" kern="1200" baseline="0" dirty="0">
              <a:solidFill>
                <a:schemeClr val="tx1"/>
              </a:solidFill>
              <a:latin typeface="+mn-lt"/>
              <a:ea typeface="+mn-ea"/>
              <a:cs typeface="+mn-cs"/>
            </a:endParaRPr>
          </a:p>
          <a:p>
            <a:pPr lvl="1"/>
            <a:r>
              <a:rPr lang="en-NZ" sz="1200" kern="1200" baseline="0" dirty="0">
                <a:solidFill>
                  <a:schemeClr val="tx1"/>
                </a:solidFill>
                <a:latin typeface="+mn-lt"/>
                <a:ea typeface="+mn-ea"/>
                <a:cs typeface="+mn-cs"/>
              </a:rPr>
              <a:t>• A signal mask that tells the kernel which signals will be accepted</a:t>
            </a:r>
          </a:p>
          <a:p>
            <a:pPr lvl="1"/>
            <a:endParaRPr lang="en-NZ" sz="1200" kern="1200" baseline="0" dirty="0">
              <a:solidFill>
                <a:schemeClr val="tx1"/>
              </a:solidFill>
              <a:latin typeface="+mn-lt"/>
              <a:ea typeface="+mn-ea"/>
              <a:cs typeface="+mn-cs"/>
            </a:endParaRPr>
          </a:p>
          <a:p>
            <a:pPr lvl="1"/>
            <a:r>
              <a:rPr lang="en-NZ" sz="1200" kern="1200" baseline="0" dirty="0">
                <a:solidFill>
                  <a:schemeClr val="tx1"/>
                </a:solidFill>
                <a:latin typeface="+mn-lt"/>
                <a:ea typeface="+mn-ea"/>
                <a:cs typeface="+mn-cs"/>
              </a:rPr>
              <a:t>• Saved values of user-level registers (when the LWP is not running)</a:t>
            </a:r>
          </a:p>
          <a:p>
            <a:pPr lvl="1"/>
            <a:endParaRPr lang="en-NZ" sz="1200" kern="1200" baseline="0" dirty="0">
              <a:solidFill>
                <a:schemeClr val="tx1"/>
              </a:solidFill>
              <a:latin typeface="+mn-lt"/>
              <a:ea typeface="+mn-ea"/>
              <a:cs typeface="+mn-cs"/>
            </a:endParaRPr>
          </a:p>
          <a:p>
            <a:pPr lvl="1"/>
            <a:r>
              <a:rPr lang="en-NZ" sz="1200" kern="1200" baseline="0" dirty="0">
                <a:solidFill>
                  <a:schemeClr val="tx1"/>
                </a:solidFill>
                <a:latin typeface="+mn-lt"/>
                <a:ea typeface="+mn-ea"/>
                <a:cs typeface="+mn-cs"/>
              </a:rPr>
              <a:t>• The kernel stack for this LWP, which includes </a:t>
            </a:r>
          </a:p>
          <a:p>
            <a:pPr lvl="2">
              <a:buFontTx/>
              <a:buChar char="-"/>
            </a:pPr>
            <a:r>
              <a:rPr lang="en-NZ" sz="1200" kern="1200" baseline="0" dirty="0">
                <a:solidFill>
                  <a:schemeClr val="tx1"/>
                </a:solidFill>
                <a:latin typeface="+mn-lt"/>
                <a:ea typeface="+mn-ea"/>
                <a:cs typeface="+mn-cs"/>
              </a:rPr>
              <a:t>system call arguments, </a:t>
            </a:r>
          </a:p>
          <a:p>
            <a:pPr lvl="2">
              <a:buFontTx/>
              <a:buChar char="-"/>
            </a:pPr>
            <a:r>
              <a:rPr lang="en-NZ" sz="1200" kern="1200" baseline="0" dirty="0">
                <a:solidFill>
                  <a:schemeClr val="tx1"/>
                </a:solidFill>
                <a:latin typeface="+mn-lt"/>
                <a:ea typeface="+mn-ea"/>
                <a:cs typeface="+mn-cs"/>
              </a:rPr>
              <a:t>- results, and </a:t>
            </a:r>
          </a:p>
          <a:p>
            <a:pPr lvl="2">
              <a:buFontTx/>
              <a:buChar char="-"/>
            </a:pPr>
            <a:r>
              <a:rPr lang="en-NZ" sz="1200" kern="1200" baseline="0" dirty="0">
                <a:solidFill>
                  <a:schemeClr val="tx1"/>
                </a:solidFill>
                <a:latin typeface="+mn-lt"/>
                <a:ea typeface="+mn-ea"/>
                <a:cs typeface="+mn-cs"/>
              </a:rPr>
              <a:t>- error codes for each call level</a:t>
            </a:r>
          </a:p>
          <a:p>
            <a:pPr lvl="1"/>
            <a:endParaRPr lang="en-NZ" sz="1200" kern="1200" baseline="0" dirty="0">
              <a:solidFill>
                <a:schemeClr val="tx1"/>
              </a:solidFill>
              <a:latin typeface="+mn-lt"/>
              <a:ea typeface="+mn-ea"/>
              <a:cs typeface="+mn-cs"/>
            </a:endParaRPr>
          </a:p>
          <a:p>
            <a:pPr lvl="1"/>
            <a:r>
              <a:rPr lang="en-NZ" sz="1200" kern="1200" baseline="0" dirty="0">
                <a:solidFill>
                  <a:schemeClr val="tx1"/>
                </a:solidFill>
                <a:latin typeface="+mn-lt"/>
                <a:ea typeface="+mn-ea"/>
                <a:cs typeface="+mn-cs"/>
              </a:rPr>
              <a:t>• Resource usage and profiling data</a:t>
            </a:r>
          </a:p>
          <a:p>
            <a:pPr lvl="1"/>
            <a:endParaRPr lang="en-NZ" sz="1200" kern="1200" baseline="0" dirty="0">
              <a:solidFill>
                <a:schemeClr val="tx1"/>
              </a:solidFill>
              <a:latin typeface="+mn-lt"/>
              <a:ea typeface="+mn-ea"/>
              <a:cs typeface="+mn-cs"/>
            </a:endParaRPr>
          </a:p>
          <a:p>
            <a:pPr lvl="1"/>
            <a:r>
              <a:rPr lang="en-NZ" sz="1200" kern="1200" baseline="0" dirty="0">
                <a:solidFill>
                  <a:schemeClr val="tx1"/>
                </a:solidFill>
                <a:latin typeface="+mn-lt"/>
                <a:ea typeface="+mn-ea"/>
                <a:cs typeface="+mn-cs"/>
              </a:rPr>
              <a:t>• Pointer to the corresponding kernel thread</a:t>
            </a:r>
          </a:p>
          <a:p>
            <a:pPr lvl="1"/>
            <a:endParaRPr lang="en-NZ" sz="1200" kern="1200" baseline="0" dirty="0">
              <a:solidFill>
                <a:schemeClr val="tx1"/>
              </a:solidFill>
              <a:latin typeface="+mn-lt"/>
              <a:ea typeface="+mn-ea"/>
              <a:cs typeface="+mn-cs"/>
            </a:endParaRPr>
          </a:p>
          <a:p>
            <a:pPr lvl="1"/>
            <a:r>
              <a:rPr lang="en-NZ" sz="1200" kern="1200" baseline="0" dirty="0">
                <a:solidFill>
                  <a:schemeClr val="tx1"/>
                </a:solidFill>
                <a:latin typeface="+mn-lt"/>
                <a:ea typeface="+mn-ea"/>
                <a:cs typeface="+mn-cs"/>
              </a:rPr>
              <a:t>• Pointer to the process structure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Figure 4.14 shows a simplified view of both thread execution states. These states reflect the execution status of both a kernel thread and the LWP bound to it. As mentioned, some kernel threads are not associated with an LWP; the same execution diagram applies. The states are as follows: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RUN: The thread is runnable; that is, the thread is ready to execute.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ONPROC: The thread is executing on a processor.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SLEEP: The thread is blocked.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STOP: The thread is stopped.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ZOMBIE: The thread has terminated.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FREE: Thread resources have been released and the thread is awaiting </a:t>
            </a:r>
            <a:r>
              <a:rPr lang="en-US" sz="1200" kern="1200" baseline="0" dirty="0">
                <a:solidFill>
                  <a:schemeClr val="tx1"/>
                </a:solidFill>
                <a:latin typeface="+mn-lt"/>
                <a:ea typeface="+mn-ea"/>
                <a:cs typeface="+mn-cs"/>
              </a:rPr>
              <a:t>removal from the OS thread data structure.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thread moves from ONPROC to RUN if it is preempted by a higher-priority thread or because of time slicing. A thread moves from ONPROC to SLEEP if it is blocked and must await an event to return the RUN state. Blocking occurs if the thread invokes a system call and must wait for the system service to be performed. A thread enters the STOP state if its process is stopped; this might be done for debugging purposes.</a:t>
            </a:r>
          </a:p>
          <a:p>
            <a:endParaRPr lang="en-US" sz="1200"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IDL state is actually a process state, and PINNED is not technically a thread state but is shown because it represents a potentially common transition that kernel threads make during execution. Processor needs an interrupt and pin pending thread and then switch back.</a:t>
            </a:r>
          </a:p>
          <a:p>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Most operating systems contain two fundamental forms of concurrent activity: processes and interrupts. Processes (or threads) cooperate with each other and manage the use of shared data structures by means of a variety of primitives that enforce mutual exclusion (only one process at a time can execute certain code or access certain data) and that synchronize their execution. Interrupts are synchronized by preventing their handling for a period of time. Solaris unifies these two concepts into a single model, namely kernel threads and the mechanisms</a:t>
            </a:r>
          </a:p>
          <a:p>
            <a:r>
              <a:rPr lang="en-US" sz="1200" kern="1200" baseline="0" dirty="0">
                <a:solidFill>
                  <a:schemeClr val="tx1"/>
                </a:solidFill>
                <a:latin typeface="+mn-lt"/>
                <a:ea typeface="+mn-ea"/>
                <a:cs typeface="+mn-cs"/>
              </a:rPr>
              <a:t>for scheduling and executing kernel threads. To do this, interrupts are converted to kernel threads.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motivation for converting interrupts to threads is to reduce overhead. Interrupt handlers often manipulate data shared by the rest of the kernel. Therefore, while a kernel routine that accesses such data is executing, interrupts must be blocked, even though most interrupts will not affect that data. Typically, the way this is done is for the routine to set the interrupt priority level higher to block interrupts and then lower the priority level after access is completed. These operations take time. The problem is magnified on a multiprocessor system. The kernel must protect more objects and may need to block interrupts on all processors.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When an interrupt occurs, it is delivered to a particular processor and the thread that was executing on that processor is pinned. A pinned thread cannot move to another processor and its context is preserved; it is simply suspended until the interrupt is processed. The processor then begins executing an interrupt thread. There is a pool of deactivated interrupt threads available, so that a new thread creation is not required. The interrupt thread then executes to handle the interrupt. If the handler routine needs access to a data structure that is currently locked in some fashion for use by another executing thread, the interrupt thread must wait for access to that data structure. An interrupt thread can only be preempted by another</a:t>
            </a:r>
          </a:p>
          <a:p>
            <a:r>
              <a:rPr lang="en-US" sz="1200" kern="1200" baseline="0" dirty="0">
                <a:solidFill>
                  <a:schemeClr val="tx1"/>
                </a:solidFill>
                <a:latin typeface="+mn-lt"/>
                <a:ea typeface="+mn-ea"/>
                <a:cs typeface="+mn-cs"/>
              </a:rPr>
              <a:t>interrupt thread of higher priority.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Experience with Solaris interrupt threads indicates that this approach provides superior performance to the traditional interrupt-handling strategy [KLEI95].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Chapter</a:t>
            </a:r>
            <a:r>
              <a:rPr lang="en-US" baseline="0" dirty="0"/>
              <a:t> </a:t>
            </a:r>
            <a:r>
              <a:rPr lang="en-US" baseline="0"/>
              <a:t>4 summary.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extLst>
      <p:ext uri="{BB962C8B-B14F-4D97-AF65-F5344CB8AC3E}">
        <p14:creationId xmlns:p14="http://schemas.microsoft.com/office/powerpoint/2010/main" val="42059030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mn-lt"/>
                <a:ea typeface="+mn-ea"/>
                <a:cs typeface="+mn-cs"/>
              </a:rPr>
              <a:t>A process, or task, in Linux is represented by a task_struct data structure. The task_struct data structure contains information in a number of categories: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State: </a:t>
            </a:r>
          </a:p>
          <a:p>
            <a:r>
              <a:rPr lang="en-US" sz="1200" b="0" kern="1200" baseline="0" dirty="0">
                <a:solidFill>
                  <a:schemeClr val="tx1"/>
                </a:solidFill>
                <a:latin typeface="+mn-lt"/>
                <a:ea typeface="+mn-ea"/>
                <a:cs typeface="+mn-cs"/>
              </a:rPr>
              <a:t>The execution state of the process (executing, ready, suspended, </a:t>
            </a:r>
            <a:r>
              <a:rPr lang="en-US" sz="1200" kern="1200" baseline="0" dirty="0">
                <a:solidFill>
                  <a:schemeClr val="tx1"/>
                </a:solidFill>
                <a:latin typeface="+mn-lt"/>
                <a:ea typeface="+mn-ea"/>
                <a:cs typeface="+mn-cs"/>
              </a:rPr>
              <a:t>stopped, zombie). This is described subsequently.</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Scheduling information: </a:t>
            </a:r>
          </a:p>
          <a:p>
            <a:r>
              <a:rPr lang="en-US" sz="1200" b="0" kern="1200" baseline="0" dirty="0">
                <a:solidFill>
                  <a:schemeClr val="tx1"/>
                </a:solidFill>
                <a:latin typeface="+mn-lt"/>
                <a:ea typeface="+mn-ea"/>
                <a:cs typeface="+mn-cs"/>
              </a:rPr>
              <a:t>Information needed by Linux to schedule processes. </a:t>
            </a:r>
            <a:r>
              <a:rPr lang="en-US" sz="1200" kern="1200" baseline="0" dirty="0">
                <a:solidFill>
                  <a:schemeClr val="tx1"/>
                </a:solidFill>
                <a:latin typeface="+mn-lt"/>
                <a:ea typeface="+mn-ea"/>
                <a:cs typeface="+mn-cs"/>
              </a:rPr>
              <a:t>A process can be normal or real time and has a priority. Real-time processes are scheduled before normal processes, and within each category, relative priorities can be used. A counter keeps track of the amount of time a process is allowed to execute.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Identifiers: </a:t>
            </a:r>
          </a:p>
          <a:p>
            <a:r>
              <a:rPr lang="en-US" sz="1200" b="0" kern="1200" baseline="0" dirty="0">
                <a:solidFill>
                  <a:schemeClr val="tx1"/>
                </a:solidFill>
                <a:latin typeface="+mn-lt"/>
                <a:ea typeface="+mn-ea"/>
                <a:cs typeface="+mn-cs"/>
              </a:rPr>
              <a:t>Each process has a unique process identifier and also has user and </a:t>
            </a:r>
            <a:r>
              <a:rPr lang="en-US" sz="1200" kern="1200" baseline="0" dirty="0">
                <a:solidFill>
                  <a:schemeClr val="tx1"/>
                </a:solidFill>
                <a:latin typeface="+mn-lt"/>
                <a:ea typeface="+mn-ea"/>
                <a:cs typeface="+mn-cs"/>
              </a:rPr>
              <a:t>group identifiers. A group identifier is used to assign resource access privileges to a group of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Interprocess communication:</a:t>
            </a:r>
          </a:p>
          <a:p>
            <a:r>
              <a:rPr lang="en-US" sz="1200" b="1" kern="1200" baseline="0" dirty="0">
                <a:solidFill>
                  <a:schemeClr val="tx1"/>
                </a:solidFill>
                <a:latin typeface="+mn-lt"/>
                <a:ea typeface="+mn-ea"/>
                <a:cs typeface="+mn-cs"/>
              </a:rPr>
              <a:t> </a:t>
            </a:r>
            <a:r>
              <a:rPr lang="en-US" sz="1200" b="0" kern="1200" baseline="0" dirty="0">
                <a:solidFill>
                  <a:schemeClr val="tx1"/>
                </a:solidFill>
                <a:latin typeface="+mn-lt"/>
                <a:ea typeface="+mn-ea"/>
                <a:cs typeface="+mn-cs"/>
              </a:rPr>
              <a:t>Linux supports the IPC mechanisms found in </a:t>
            </a:r>
            <a:r>
              <a:rPr lang="en-US" sz="1200" kern="1200" baseline="0" dirty="0">
                <a:solidFill>
                  <a:schemeClr val="tx1"/>
                </a:solidFill>
                <a:latin typeface="+mn-lt"/>
                <a:ea typeface="+mn-ea"/>
                <a:cs typeface="+mn-cs"/>
              </a:rPr>
              <a:t>UNIX SVR4, described in Chapter 6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Links:</a:t>
            </a:r>
          </a:p>
          <a:p>
            <a:r>
              <a:rPr lang="en-US" sz="1200" b="0" kern="1200" baseline="0" dirty="0">
                <a:solidFill>
                  <a:schemeClr val="tx1"/>
                </a:solidFill>
                <a:latin typeface="+mn-lt"/>
                <a:ea typeface="+mn-ea"/>
                <a:cs typeface="+mn-cs"/>
              </a:rPr>
              <a:t> Each process includes a link to its parent process, links to its siblings </a:t>
            </a:r>
            <a:r>
              <a:rPr lang="en-US" sz="1200" kern="1200" baseline="0" dirty="0">
                <a:solidFill>
                  <a:schemeClr val="tx1"/>
                </a:solidFill>
                <a:latin typeface="+mn-lt"/>
                <a:ea typeface="+mn-ea"/>
                <a:cs typeface="+mn-cs"/>
              </a:rPr>
              <a:t>(processes with the same parent), and links to all of its children.</a:t>
            </a:r>
          </a:p>
          <a:p>
            <a:endParaRPr lang="en-US" sz="1200" b="1"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Times and timers: </a:t>
            </a:r>
          </a:p>
          <a:p>
            <a:r>
              <a:rPr lang="en-US" sz="1200" b="0" kern="1200" baseline="0" dirty="0">
                <a:solidFill>
                  <a:schemeClr val="tx1"/>
                </a:solidFill>
                <a:latin typeface="+mn-lt"/>
                <a:ea typeface="+mn-ea"/>
                <a:cs typeface="+mn-cs"/>
              </a:rPr>
              <a:t>Includes process creation time and the amount of processor </a:t>
            </a:r>
            <a:r>
              <a:rPr lang="en-US" sz="1200" kern="1200" baseline="0" dirty="0">
                <a:solidFill>
                  <a:schemeClr val="tx1"/>
                </a:solidFill>
                <a:latin typeface="+mn-lt"/>
                <a:ea typeface="+mn-ea"/>
                <a:cs typeface="+mn-cs"/>
              </a:rPr>
              <a:t>time so far consumed by the process. A process may also have associated one or more interval timers. A process defines an interval timer by means of a system call; as a result, a signal is sent to the process when the timer expires. A timer may be single use or periodic.</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File system:</a:t>
            </a:r>
          </a:p>
          <a:p>
            <a:r>
              <a:rPr lang="en-US" sz="1200" b="0" kern="1200" baseline="0" dirty="0">
                <a:solidFill>
                  <a:schemeClr val="tx1"/>
                </a:solidFill>
                <a:latin typeface="+mn-lt"/>
                <a:ea typeface="+mn-ea"/>
                <a:cs typeface="+mn-cs"/>
              </a:rPr>
              <a:t> Includes pointers to any files opened by this process, as well as </a:t>
            </a:r>
            <a:r>
              <a:rPr lang="en-US" sz="1200" kern="1200" baseline="0" dirty="0">
                <a:solidFill>
                  <a:schemeClr val="tx1"/>
                </a:solidFill>
                <a:latin typeface="+mn-lt"/>
                <a:ea typeface="+mn-ea"/>
                <a:cs typeface="+mn-cs"/>
              </a:rPr>
              <a:t>pointers to the current and the root directories for this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Address space:</a:t>
            </a:r>
          </a:p>
          <a:p>
            <a:r>
              <a:rPr lang="en-US" sz="1200" b="0" kern="1200" baseline="0" dirty="0">
                <a:solidFill>
                  <a:schemeClr val="tx1"/>
                </a:solidFill>
                <a:latin typeface="+mn-lt"/>
                <a:ea typeface="+mn-ea"/>
                <a:cs typeface="+mn-cs"/>
              </a:rPr>
              <a:t> Defines the virtual address space assigned to this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r>
              <a:rPr lang="en-US" sz="1200" b="1" kern="1200" baseline="0" dirty="0">
                <a:solidFill>
                  <a:schemeClr val="tx1"/>
                </a:solidFill>
                <a:latin typeface="+mn-lt"/>
                <a:ea typeface="+mn-ea"/>
                <a:cs typeface="+mn-cs"/>
              </a:rPr>
              <a:t>Processor-specific context: </a:t>
            </a:r>
          </a:p>
          <a:p>
            <a:r>
              <a:rPr lang="en-US" sz="1200" b="0" kern="1200" baseline="0" dirty="0">
                <a:solidFill>
                  <a:schemeClr val="tx1"/>
                </a:solidFill>
                <a:latin typeface="+mn-lt"/>
                <a:ea typeface="+mn-ea"/>
                <a:cs typeface="+mn-cs"/>
              </a:rPr>
              <a:t>The registers and stack information that constitute </a:t>
            </a:r>
            <a:r>
              <a:rPr lang="en-US" sz="1200" kern="1200" baseline="0" dirty="0">
                <a:solidFill>
                  <a:schemeClr val="tx1"/>
                </a:solidFill>
                <a:latin typeface="+mn-lt"/>
                <a:ea typeface="+mn-ea"/>
                <a:cs typeface="+mn-cs"/>
              </a:rPr>
              <a:t>the context of this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a:solidFill>
                  <a:schemeClr val="tx1"/>
                </a:solidFill>
                <a:latin typeface="+mn-lt"/>
                <a:ea typeface="+mn-ea"/>
                <a:cs typeface="+mn-cs"/>
              </a:rPr>
              <a:t> Figure 4.15 shows the execution states of a process. These are as follows:</a:t>
            </a:r>
          </a:p>
          <a:p>
            <a:endParaRPr lang="en-NZ" b="1" dirty="0"/>
          </a:p>
          <a:p>
            <a:r>
              <a:rPr lang="en-NZ" b="1" dirty="0"/>
              <a:t>Running: </a:t>
            </a:r>
          </a:p>
          <a:p>
            <a:pPr lvl="1">
              <a:buFont typeface="Arial" pitchFamily="34" charset="0"/>
              <a:buChar char="•"/>
            </a:pPr>
            <a:r>
              <a:rPr lang="en-NZ" b="1" dirty="0"/>
              <a:t> </a:t>
            </a:r>
            <a:r>
              <a:rPr lang="en-NZ" dirty="0"/>
              <a:t>Corresponds to two states. </a:t>
            </a:r>
          </a:p>
          <a:p>
            <a:pPr lvl="2">
              <a:buFontTx/>
              <a:buChar char="-"/>
            </a:pPr>
            <a:r>
              <a:rPr lang="en-NZ" dirty="0"/>
              <a:t>A Running process is either executing or </a:t>
            </a:r>
          </a:p>
          <a:p>
            <a:pPr lvl="2">
              <a:buFontTx/>
              <a:buChar char="-"/>
            </a:pPr>
            <a:r>
              <a:rPr lang="en-NZ" dirty="0"/>
              <a:t> it is ready to execute.</a:t>
            </a:r>
          </a:p>
          <a:p>
            <a:pPr lvl="0">
              <a:buFont typeface="Arial" pitchFamily="34" charset="0"/>
              <a:buNone/>
            </a:pPr>
            <a:endParaRPr lang="en-NZ" b="1" dirty="0"/>
          </a:p>
          <a:p>
            <a:pPr lvl="0">
              <a:buFont typeface="Arial" pitchFamily="34" charset="0"/>
              <a:buNone/>
            </a:pPr>
            <a:r>
              <a:rPr lang="en-NZ" b="1" dirty="0"/>
              <a:t>Interruptible: </a:t>
            </a:r>
          </a:p>
          <a:p>
            <a:pPr lvl="1">
              <a:buFont typeface="Arial" pitchFamily="34" charset="0"/>
              <a:buChar char="•"/>
            </a:pPr>
            <a:r>
              <a:rPr lang="en-NZ" dirty="0"/>
              <a:t> A blocked state, in which the process is waiting for an event, such as the end of an I/O operation, the availability of a resource, or a signal from another process.</a:t>
            </a:r>
          </a:p>
          <a:p>
            <a:pPr lvl="0"/>
            <a:endParaRPr lang="en-NZ" b="1" dirty="0"/>
          </a:p>
          <a:p>
            <a:pPr lvl="0"/>
            <a:r>
              <a:rPr lang="en-NZ" b="1" dirty="0"/>
              <a:t>Uninterruptible</a:t>
            </a:r>
            <a:r>
              <a:rPr lang="en-NZ" dirty="0"/>
              <a:t>: </a:t>
            </a:r>
          </a:p>
          <a:p>
            <a:pPr lvl="1">
              <a:buFont typeface="Arial" pitchFamily="34" charset="0"/>
              <a:buChar char="•"/>
            </a:pPr>
            <a:r>
              <a:rPr lang="en-NZ" dirty="0"/>
              <a:t> Another blocked state. </a:t>
            </a:r>
          </a:p>
          <a:p>
            <a:pPr lvl="1">
              <a:buFont typeface="Arial" pitchFamily="34" charset="0"/>
              <a:buChar char="•"/>
            </a:pPr>
            <a:r>
              <a:rPr lang="en-NZ" dirty="0"/>
              <a:t> The difference between the Interruptible state is that in this state, a process is waiting directly on hardware conditions and therefore will not handle any signals.</a:t>
            </a:r>
          </a:p>
          <a:p>
            <a:endParaRPr lang="en-NZ" b="1" dirty="0"/>
          </a:p>
          <a:p>
            <a:r>
              <a:rPr lang="en-NZ" b="1" dirty="0"/>
              <a:t>Stopped</a:t>
            </a:r>
            <a:r>
              <a:rPr lang="en-NZ" dirty="0"/>
              <a:t>: </a:t>
            </a:r>
          </a:p>
          <a:p>
            <a:pPr lvl="1">
              <a:buFont typeface="Arial" pitchFamily="34" charset="0"/>
              <a:buChar char="•"/>
            </a:pPr>
            <a:r>
              <a:rPr lang="en-NZ" dirty="0"/>
              <a:t> The process has been halted and can only resume by positive action from another process. </a:t>
            </a:r>
          </a:p>
          <a:p>
            <a:pPr lvl="1">
              <a:buFont typeface="Arial" pitchFamily="34" charset="0"/>
              <a:buChar char="•"/>
            </a:pPr>
            <a:r>
              <a:rPr lang="en-NZ" dirty="0"/>
              <a:t> E.G., a process that is being debugged can be put into the Stopped state.</a:t>
            </a:r>
          </a:p>
          <a:p>
            <a:endParaRPr lang="en-NZ" b="1" dirty="0"/>
          </a:p>
          <a:p>
            <a:r>
              <a:rPr lang="en-NZ" b="1" dirty="0"/>
              <a:t>Zombie</a:t>
            </a:r>
            <a:r>
              <a:rPr lang="en-NZ" dirty="0"/>
              <a:t>: </a:t>
            </a:r>
          </a:p>
          <a:p>
            <a:pPr lvl="1">
              <a:buFont typeface="Arial" pitchFamily="34" charset="0"/>
              <a:buChar char="•"/>
            </a:pPr>
            <a:r>
              <a:rPr lang="en-NZ" dirty="0"/>
              <a:t> The process has been terminated but, for some reason, still must have its task structure in the process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traditional approach of a single thread of execution per process, in which the concept of a thread is not recognized, is referred to as a single-threaded approach. The two arrangements shown in the left half of Figure 4.1 are single-threaded approaches. MS-DOS is an example of an OS that supports a single user process and a single thread.</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a:solidFill>
                  <a:schemeClr val="tx1"/>
                </a:solidFill>
                <a:latin typeface="+mn-lt"/>
                <a:ea typeface="+mn-ea"/>
                <a:cs typeface="+mn-cs"/>
              </a:rPr>
              <a:t>Traditional UNIX systems support a single thread of execution per process, while modern UNIX systems typically provide support for multiple kernel-level threads per process. As with traditional UNIX systems, older versions of the Linux kernel offered no support for multithreading. Instead, applications would need to be written with a set of user-level library functions, the most popular of which is known as </a:t>
            </a:r>
            <a:r>
              <a:rPr lang="en-US" sz="1200" i="1" kern="1200" baseline="0" dirty="0">
                <a:solidFill>
                  <a:schemeClr val="tx1"/>
                </a:solidFill>
                <a:latin typeface="+mn-lt"/>
                <a:ea typeface="+mn-ea"/>
                <a:cs typeface="+mn-cs"/>
              </a:rPr>
              <a:t>pthread (POSIX thread) libraries , with all of the threads mapping into </a:t>
            </a:r>
            <a:r>
              <a:rPr lang="en-US" sz="1200" kern="1200" baseline="0" dirty="0">
                <a:solidFill>
                  <a:schemeClr val="tx1"/>
                </a:solidFill>
                <a:latin typeface="+mn-lt"/>
                <a:ea typeface="+mn-ea"/>
                <a:cs typeface="+mn-cs"/>
              </a:rPr>
              <a:t>a single kernel-level process.  We have seen that modern versions of UNIX offer kernel-level threads. Linux provides a unique solution in that it does not recognize a distinction between threads and processes. Using a mechanism similar to the lightweight processes of Solaris, user-level threads are mapped into kernel-level processes. Multiple user-level threads that constitute a single user-level process are mapped into Linux kernel-level processes that share the same group ID. This enables these processes to share resources such as files and memory and to avoid the need for a context switch when the scheduler switches among processes in the same group.</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 new process is created in Linux by copying the attributes of the current process. A new process can be </a:t>
            </a:r>
            <a:r>
              <a:rPr lang="en-US" sz="1200" i="1" kern="1200" baseline="0" dirty="0">
                <a:solidFill>
                  <a:schemeClr val="tx1"/>
                </a:solidFill>
                <a:latin typeface="+mn-lt"/>
                <a:ea typeface="+mn-ea"/>
                <a:cs typeface="+mn-cs"/>
              </a:rPr>
              <a:t>cloned so that it shares resources, such as files, signal </a:t>
            </a:r>
            <a:r>
              <a:rPr lang="en-US" sz="1200" kern="1200" baseline="0" dirty="0">
                <a:solidFill>
                  <a:schemeClr val="tx1"/>
                </a:solidFill>
                <a:latin typeface="+mn-lt"/>
                <a:ea typeface="+mn-ea"/>
                <a:cs typeface="+mn-cs"/>
              </a:rPr>
              <a:t>handlers, and virtual memory. When the two processes share the same virtual memory, they function as threads within a single process. However, no separate type of data structure is defined for a thread. In place of the usual fork() command, processes are created in Linux using the clone() command. This command includes a set of flags as arguments, defined in Table 4.5 . The traditional fork() system call is implemented by Linux as a clone() system call with all of the clone flags cleared.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When the Linux kernel performs a switch from one process to another, it checks whether the address of the page directory of the current process is the same as that of the to-be-scheduled process. If they are, then they are sharing the same address space, so that a context switch is basically just a jump from one location of code to another location of code.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Although cloned processes that are part of the same process group can share the same memory space, they cannot share the same user stacks. Thus the clone() call creates separate stack spaces for each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 Associated with each process in Linux are a set of namespaces . A namespace enables</a:t>
            </a:r>
          </a:p>
          <a:p>
            <a:r>
              <a:rPr lang="en-US" sz="1200" kern="1200" baseline="0" dirty="0">
                <a:solidFill>
                  <a:schemeClr val="tx1"/>
                </a:solidFill>
                <a:latin typeface="+mn-lt"/>
                <a:ea typeface="+mn-ea"/>
                <a:cs typeface="+mn-cs"/>
              </a:rPr>
              <a:t>a process (or multiple processes that share the same namespace) to have a different</a:t>
            </a:r>
          </a:p>
          <a:p>
            <a:r>
              <a:rPr lang="en-US" sz="1200" kern="1200" baseline="0" dirty="0">
                <a:solidFill>
                  <a:schemeClr val="tx1"/>
                </a:solidFill>
                <a:latin typeface="+mn-lt"/>
                <a:ea typeface="+mn-ea"/>
                <a:cs typeface="+mn-cs"/>
              </a:rPr>
              <a:t>view of the system than other processes that have other associated namespaces.</a:t>
            </a:r>
          </a:p>
          <a:p>
            <a:r>
              <a:rPr lang="en-US" sz="1200" kern="1200" baseline="0" dirty="0">
                <a:solidFill>
                  <a:schemeClr val="tx1"/>
                </a:solidFill>
                <a:latin typeface="+mn-lt"/>
                <a:ea typeface="+mn-ea"/>
                <a:cs typeface="+mn-cs"/>
              </a:rPr>
              <a:t>One of the overall goals of namespaces is to support the implementation of control</a:t>
            </a:r>
          </a:p>
          <a:p>
            <a:r>
              <a:rPr lang="en-US" sz="1200" kern="1200" baseline="0" dirty="0">
                <a:solidFill>
                  <a:schemeClr val="tx1"/>
                </a:solidFill>
                <a:latin typeface="+mn-lt"/>
                <a:ea typeface="+mn-ea"/>
                <a:cs typeface="+mn-cs"/>
              </a:rPr>
              <a:t>groups (</a:t>
            </a:r>
            <a:r>
              <a:rPr lang="en-US" sz="1200" kern="1200" baseline="0" dirty="0" err="1">
                <a:solidFill>
                  <a:schemeClr val="tx1"/>
                </a:solidFill>
                <a:latin typeface="+mn-lt"/>
                <a:ea typeface="+mn-ea"/>
                <a:cs typeface="+mn-cs"/>
              </a:rPr>
              <a:t>cgroups</a:t>
            </a:r>
            <a:r>
              <a:rPr lang="en-US" sz="1200" kern="1200" baseline="0" dirty="0">
                <a:solidFill>
                  <a:schemeClr val="tx1"/>
                </a:solidFill>
                <a:latin typeface="+mn-lt"/>
                <a:ea typeface="+mn-ea"/>
                <a:cs typeface="+mn-cs"/>
              </a:rPr>
              <a:t>, formerly called containers), a tool for lightweight virtualization</a:t>
            </a:r>
          </a:p>
          <a:p>
            <a:r>
              <a:rPr lang="en-US" sz="1200" kern="1200" baseline="0" dirty="0">
                <a:solidFill>
                  <a:schemeClr val="tx1"/>
                </a:solidFill>
                <a:latin typeface="+mn-lt"/>
                <a:ea typeface="+mn-ea"/>
                <a:cs typeface="+mn-cs"/>
              </a:rPr>
              <a:t>(as well as other purposes) that provides a process or group of processes with the</a:t>
            </a:r>
          </a:p>
          <a:p>
            <a:r>
              <a:rPr lang="en-US" sz="1200" kern="1200" baseline="0" dirty="0">
                <a:solidFill>
                  <a:schemeClr val="tx1"/>
                </a:solidFill>
                <a:latin typeface="+mn-lt"/>
                <a:ea typeface="+mn-ea"/>
                <a:cs typeface="+mn-cs"/>
              </a:rPr>
              <a:t>illusion that they are the only processes on the system. Thus, the </a:t>
            </a:r>
            <a:r>
              <a:rPr lang="en-US" sz="1200" kern="1200" baseline="0" dirty="0" err="1">
                <a:solidFill>
                  <a:schemeClr val="tx1"/>
                </a:solidFill>
                <a:latin typeface="+mn-lt"/>
                <a:ea typeface="+mn-ea"/>
                <a:cs typeface="+mn-cs"/>
              </a:rPr>
              <a:t>cgroup</a:t>
            </a:r>
            <a:r>
              <a:rPr lang="en-US" sz="1200" kern="1200" baseline="0" dirty="0">
                <a:solidFill>
                  <a:schemeClr val="tx1"/>
                </a:solidFill>
                <a:latin typeface="+mn-lt"/>
                <a:ea typeface="+mn-ea"/>
                <a:cs typeface="+mn-cs"/>
              </a:rPr>
              <a:t> is a form</a:t>
            </a:r>
          </a:p>
          <a:p>
            <a:r>
              <a:rPr lang="en-US" sz="1200" kern="1200" baseline="0" dirty="0">
                <a:solidFill>
                  <a:schemeClr val="tx1"/>
                </a:solidFill>
                <a:latin typeface="+mn-lt"/>
                <a:ea typeface="+mn-ea"/>
                <a:cs typeface="+mn-cs"/>
              </a:rPr>
              <a:t>of virtual machine. There are currently six namespaces in Linux: </a:t>
            </a:r>
            <a:r>
              <a:rPr lang="en-US" sz="1200" kern="1200" baseline="0" dirty="0" err="1">
                <a:solidFill>
                  <a:schemeClr val="tx1"/>
                </a:solidFill>
                <a:latin typeface="+mn-lt"/>
                <a:ea typeface="+mn-ea"/>
                <a:cs typeface="+mn-cs"/>
              </a:rPr>
              <a:t>mnt</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pid</a:t>
            </a:r>
            <a:r>
              <a:rPr lang="en-US" sz="1200" kern="1200" baseline="0" dirty="0">
                <a:solidFill>
                  <a:schemeClr val="tx1"/>
                </a:solidFill>
                <a:latin typeface="+mn-lt"/>
                <a:ea typeface="+mn-ea"/>
                <a:cs typeface="+mn-cs"/>
              </a:rPr>
              <a:t>, net, </a:t>
            </a:r>
            <a:r>
              <a:rPr lang="en-US" sz="1200" kern="1200" baseline="0" dirty="0" err="1">
                <a:solidFill>
                  <a:schemeClr val="tx1"/>
                </a:solidFill>
                <a:latin typeface="+mn-lt"/>
                <a:ea typeface="+mn-ea"/>
                <a:cs typeface="+mn-cs"/>
              </a:rPr>
              <a:t>ipc</a:t>
            </a:r>
            <a:r>
              <a:rPr lang="en-US" sz="1200" kern="1200" baseline="0" dirty="0">
                <a:solidFill>
                  <a:schemeClr val="tx1"/>
                </a:solidFill>
                <a:latin typeface="+mn-lt"/>
                <a:ea typeface="+mn-ea"/>
                <a:cs typeface="+mn-cs"/>
              </a:rPr>
              <a:t>,</a:t>
            </a:r>
          </a:p>
          <a:p>
            <a:r>
              <a:rPr lang="en-US" sz="1200" kern="1200" baseline="0" dirty="0" err="1">
                <a:solidFill>
                  <a:schemeClr val="tx1"/>
                </a:solidFill>
                <a:latin typeface="+mn-lt"/>
                <a:ea typeface="+mn-ea"/>
                <a:cs typeface="+mn-cs"/>
              </a:rPr>
              <a:t>uts</a:t>
            </a:r>
            <a:r>
              <a:rPr lang="en-US" sz="1200" kern="1200" baseline="0" dirty="0">
                <a:solidFill>
                  <a:schemeClr val="tx1"/>
                </a:solidFill>
                <a:latin typeface="+mn-lt"/>
                <a:ea typeface="+mn-ea"/>
                <a:cs typeface="+mn-cs"/>
              </a:rPr>
              <a:t>, and user.</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Namespaces are created by the clone() system call, which gets as a parameter</a:t>
            </a:r>
          </a:p>
          <a:p>
            <a:r>
              <a:rPr lang="en-US" sz="1200" kern="1200" baseline="0" dirty="0">
                <a:solidFill>
                  <a:schemeClr val="tx1"/>
                </a:solidFill>
                <a:latin typeface="+mn-lt"/>
                <a:ea typeface="+mn-ea"/>
                <a:cs typeface="+mn-cs"/>
              </a:rPr>
              <a:t>one of the six namespaces clone flags (CLONE_NEWNS, CLONE_NEWPID,</a:t>
            </a:r>
          </a:p>
          <a:p>
            <a:r>
              <a:rPr lang="en-US" sz="1200" kern="1200" baseline="0" dirty="0">
                <a:solidFill>
                  <a:schemeClr val="tx1"/>
                </a:solidFill>
                <a:latin typeface="+mn-lt"/>
                <a:ea typeface="+mn-ea"/>
                <a:cs typeface="+mn-cs"/>
              </a:rPr>
              <a:t>CLONE_NEWNET, CLONE_NEWIPC, CLONE_NEWUTS, and CLONE_</a:t>
            </a:r>
          </a:p>
          <a:p>
            <a:r>
              <a:rPr lang="en-US" sz="1200" kern="1200" baseline="0" dirty="0">
                <a:solidFill>
                  <a:schemeClr val="tx1"/>
                </a:solidFill>
                <a:latin typeface="+mn-lt"/>
                <a:ea typeface="+mn-ea"/>
                <a:cs typeface="+mn-cs"/>
              </a:rPr>
              <a:t>NEWUSER). A process can also create a namespace with the </a:t>
            </a:r>
            <a:r>
              <a:rPr lang="en-US" sz="1200" kern="1200" baseline="0" dirty="0" err="1">
                <a:solidFill>
                  <a:schemeClr val="tx1"/>
                </a:solidFill>
                <a:latin typeface="+mn-lt"/>
                <a:ea typeface="+mn-ea"/>
                <a:cs typeface="+mn-cs"/>
              </a:rPr>
              <a:t>unshare</a:t>
            </a:r>
            <a:r>
              <a:rPr lang="en-US" sz="1200" kern="1200" baseline="0" dirty="0">
                <a:solidFill>
                  <a:schemeClr val="tx1"/>
                </a:solidFill>
                <a:latin typeface="+mn-lt"/>
                <a:ea typeface="+mn-ea"/>
                <a:cs typeface="+mn-cs"/>
              </a:rPr>
              <a:t>() system call</a:t>
            </a:r>
          </a:p>
          <a:p>
            <a:r>
              <a:rPr lang="en-US" sz="1200" kern="1200" baseline="0" dirty="0">
                <a:solidFill>
                  <a:schemeClr val="tx1"/>
                </a:solidFill>
                <a:latin typeface="+mn-lt"/>
                <a:ea typeface="+mn-ea"/>
                <a:cs typeface="+mn-cs"/>
              </a:rPr>
              <a:t>with one of these flags; as opposed to clone(), a process is not created in such a case;</a:t>
            </a:r>
          </a:p>
          <a:p>
            <a:r>
              <a:rPr lang="en-US" sz="1200" kern="1200" baseline="0" dirty="0">
                <a:solidFill>
                  <a:schemeClr val="tx1"/>
                </a:solidFill>
                <a:latin typeface="+mn-lt"/>
                <a:ea typeface="+mn-ea"/>
                <a:cs typeface="+mn-cs"/>
              </a:rPr>
              <a:t>only a new namespace is created, which is attached to the calling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Chapter</a:t>
            </a:r>
            <a:r>
              <a:rPr lang="en-US" baseline="0" dirty="0"/>
              <a:t> </a:t>
            </a:r>
            <a:r>
              <a:rPr lang="en-US" baseline="0"/>
              <a:t>4 summary.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extLst>
      <p:ext uri="{BB962C8B-B14F-4D97-AF65-F5344CB8AC3E}">
        <p14:creationId xmlns:p14="http://schemas.microsoft.com/office/powerpoint/2010/main" val="1835235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As was mentioned in Chapter 2 , Mac OS X Grand Central Dispatch (GCD) provides a pool of available threads. Designers can designate portions of applications, called blocks, that can be dispatched independently and run concurrently. The OS will provide as much concurrency as possible based on the number of cores available and the thread capacity of the system. Although other operating systems have implemented thread pools, GCD provides a qualitative improvement in ease of use and efficiency.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Chapter</a:t>
            </a:r>
            <a:r>
              <a:rPr lang="en-US" baseline="0" dirty="0"/>
              <a:t> </a:t>
            </a:r>
            <a:r>
              <a:rPr lang="en-US" baseline="0"/>
              <a:t>4 summary.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extLst>
      <p:ext uri="{BB962C8B-B14F-4D97-AF65-F5344CB8AC3E}">
        <p14:creationId xmlns:p14="http://schemas.microsoft.com/office/powerpoint/2010/main" val="87696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2AF6F383-7D36-5F45-AE87-654D22EC26A8}"/>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566600A7-7598-3541-AB45-2EF120CA9B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address spaces?</a:t>
            </a:r>
          </a:p>
          <a:p>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mn-lt"/>
                <a:ea typeface="+mn-ea"/>
                <a:cs typeface="+mn-cs"/>
              </a:rPr>
              <a:t>The right half of Figure 4.1 depicts multithreaded approaches. A Java run-time environment is an example of a system of one process with multiple threads. Of interest in this section is the use of multiple processes, each of which supports multiple threads. This approach is taken in Windows, Solaris, and many modern versions of UNIX, among others. In this section we give a general description of multithreading; the details of the Windows, Solaris, and Linux approaches are discussed later in this chapter.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latin typeface="+mn-lt"/>
              <a:ea typeface="+mn-ea"/>
              <a:cs typeface="+mn-cs"/>
            </a:endParaRPr>
          </a:p>
          <a:p>
            <a:r>
              <a:rPr lang="en-US" sz="1200" dirty="0"/>
              <a:t>A Java run-time environment is an example of a system of one process with multiple threads</a:t>
            </a:r>
          </a:p>
          <a:p>
            <a:r>
              <a:rPr lang="en-US" sz="1200" dirty="0"/>
              <a:t>Modern OSs: Multiple processes, multiple threads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NZ" dirty="0"/>
          </a:p>
          <a:p>
            <a:endParaRPr lang="en-US" altLang="en-US" dirty="0">
              <a:latin typeface="Times New Roman" panose="02020603050405020304" pitchFamily="18" charset="0"/>
            </a:endParaRPr>
          </a:p>
        </p:txBody>
      </p:sp>
      <p:sp>
        <p:nvSpPr>
          <p:cNvPr id="36867" name="Slide Number Placeholder 3">
            <a:extLst>
              <a:ext uri="{FF2B5EF4-FFF2-40B4-BE49-F238E27FC236}">
                <a16:creationId xmlns:a16="http://schemas.microsoft.com/office/drawing/2014/main" id="{BB2DF645-4C7C-9846-AEF4-EEF73CCB8E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4876056-9772-5B4B-8627-CC8F632A5020}"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In a multithreaded environment, a process is defined as the unit of resource allocation and a unit of protection. The following are associated with processes: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 virtual address space that holds the process image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Protected access to processors, other processes (for interprocess communication), files, and I/O resources (devices and channels)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1" y="2629209"/>
            <a:ext cx="8229599" cy="1237130"/>
          </a:xfrm>
        </p:spPr>
        <p:txBody>
          <a:bodyPr anchor="b" anchorCtr="0"/>
          <a:lstStyle>
            <a:lvl1pPr algn="ctr">
              <a:lnSpc>
                <a:spcPts val="5000"/>
              </a:lnSpc>
              <a:defRPr sz="4600">
                <a:solidFill>
                  <a:schemeClr val="accent1"/>
                </a:solidFill>
                <a:effectLst/>
              </a:defRPr>
            </a:lvl1pPr>
          </a:lstStyle>
          <a:p>
            <a:r>
              <a:rPr lang="en-US"/>
              <a:t>Click to edit Master title style</a:t>
            </a:r>
            <a:endParaRPr dirty="0"/>
          </a:p>
        </p:txBody>
      </p:sp>
      <p:sp>
        <p:nvSpPr>
          <p:cNvPr id="3" name="Subtitle 2"/>
          <p:cNvSpPr>
            <a:spLocks noGrp="1"/>
          </p:cNvSpPr>
          <p:nvPr>
            <p:ph type="subTitle" idx="1"/>
          </p:nvPr>
        </p:nvSpPr>
        <p:spPr>
          <a:xfrm>
            <a:off x="457201" y="3963335"/>
            <a:ext cx="8229600" cy="466165"/>
          </a:xfrm>
        </p:spPr>
        <p:txBody>
          <a:bodyPr/>
          <a:lstStyle>
            <a:lvl1pPr marL="0" indent="0" algn="ct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2/20/24</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extLst>
      <p:ext uri="{BB962C8B-B14F-4D97-AF65-F5344CB8AC3E}">
        <p14:creationId xmlns:p14="http://schemas.microsoft.com/office/powerpoint/2010/main" val="2471662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2/20/24</a:t>
            </a:fld>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extLst>
      <p:ext uri="{BB962C8B-B14F-4D97-AF65-F5344CB8AC3E}">
        <p14:creationId xmlns:p14="http://schemas.microsoft.com/office/powerpoint/2010/main" val="2260134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684929"/>
            <a:ext cx="3962400" cy="1162809"/>
          </a:xfrm>
        </p:spPr>
        <p:txBody>
          <a:bodyPr anchor="b"/>
          <a:lstStyle>
            <a:lvl1pPr algn="l">
              <a:defRPr sz="3600" b="0">
                <a:solidFill>
                  <a:schemeClr val="accent1"/>
                </a:solidFill>
                <a:effectLst/>
              </a:defRPr>
            </a:lvl1pPr>
          </a:lstStyle>
          <a:p>
            <a:r>
              <a:rPr lang="en-US"/>
              <a:t>Click to edit Master title style</a:t>
            </a:r>
            <a:endParaRPr dirty="0"/>
          </a:p>
        </p:txBody>
      </p:sp>
      <p:sp>
        <p:nvSpPr>
          <p:cNvPr id="3" name="Content Placeholder 2"/>
          <p:cNvSpPr>
            <a:spLocks noGrp="1"/>
          </p:cNvSpPr>
          <p:nvPr>
            <p:ph idx="1"/>
          </p:nvPr>
        </p:nvSpPr>
        <p:spPr>
          <a:xfrm>
            <a:off x="4724400" y="685800"/>
            <a:ext cx="39624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457199" y="2030316"/>
            <a:ext cx="3962399" cy="4141884"/>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2/20/24</a:t>
            </a:fld>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extLst>
      <p:ext uri="{BB962C8B-B14F-4D97-AF65-F5344CB8AC3E}">
        <p14:creationId xmlns:p14="http://schemas.microsoft.com/office/powerpoint/2010/main" val="186229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2/20/24</a:t>
            </a:fld>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a:t>Click icon to add picture</a:t>
            </a:r>
            <a:endParaRPr dirty="0"/>
          </a:p>
        </p:txBody>
      </p:sp>
      <p:sp>
        <p:nvSpPr>
          <p:cNvPr id="12" name="Title 1">
            <a:extLst>
              <a:ext uri="{FF2B5EF4-FFF2-40B4-BE49-F238E27FC236}">
                <a16:creationId xmlns:a16="http://schemas.microsoft.com/office/drawing/2014/main" id="{D837764D-4E09-4E56-864F-94882F88AF66}"/>
              </a:ext>
            </a:extLst>
          </p:cNvPr>
          <p:cNvSpPr>
            <a:spLocks noGrp="1"/>
          </p:cNvSpPr>
          <p:nvPr>
            <p:ph type="title"/>
          </p:nvPr>
        </p:nvSpPr>
        <p:spPr>
          <a:xfrm>
            <a:off x="455611" y="457199"/>
            <a:ext cx="3962400" cy="1162809"/>
          </a:xfrm>
        </p:spPr>
        <p:txBody>
          <a:bodyPr anchor="b"/>
          <a:lstStyle>
            <a:lvl1pPr algn="l">
              <a:defRPr sz="3600" b="0">
                <a:solidFill>
                  <a:schemeClr val="accent1"/>
                </a:solidFill>
                <a:effectLst/>
              </a:defRPr>
            </a:lvl1pPr>
          </a:lstStyle>
          <a:p>
            <a:r>
              <a:rPr lang="en-US"/>
              <a:t>Click to edit Master title style</a:t>
            </a:r>
            <a:endParaRPr dirty="0"/>
          </a:p>
        </p:txBody>
      </p:sp>
      <p:sp>
        <p:nvSpPr>
          <p:cNvPr id="13" name="Text Placeholder 3">
            <a:extLst>
              <a:ext uri="{FF2B5EF4-FFF2-40B4-BE49-F238E27FC236}">
                <a16:creationId xmlns:a16="http://schemas.microsoft.com/office/drawing/2014/main" id="{CF5CE2F5-BE39-4EEA-8925-4E42800E9228}"/>
              </a:ext>
            </a:extLst>
          </p:cNvPr>
          <p:cNvSpPr>
            <a:spLocks noGrp="1"/>
          </p:cNvSpPr>
          <p:nvPr>
            <p:ph type="body" sz="half" idx="2"/>
          </p:nvPr>
        </p:nvSpPr>
        <p:spPr>
          <a:xfrm>
            <a:off x="457199" y="1799492"/>
            <a:ext cx="3962399" cy="4372708"/>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5140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2/20/24</a:t>
            </a:fld>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extLst>
      <p:ext uri="{BB962C8B-B14F-4D97-AF65-F5344CB8AC3E}">
        <p14:creationId xmlns:p14="http://schemas.microsoft.com/office/powerpoint/2010/main" val="3745001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2/20/24</a:t>
            </a:fld>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Tree>
    <p:extLst>
      <p:ext uri="{BB962C8B-B14F-4D97-AF65-F5344CB8AC3E}">
        <p14:creationId xmlns:p14="http://schemas.microsoft.com/office/powerpoint/2010/main" val="982399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2/20/24</a:t>
            </a:fld>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10" name="Content Placeholder 2"/>
          <p:cNvSpPr>
            <a:spLocks noGrp="1"/>
          </p:cNvSpPr>
          <p:nvPr>
            <p:ph sz="half" idx="14"/>
          </p:nvPr>
        </p:nvSpPr>
        <p:spPr>
          <a:xfrm>
            <a:off x="457199" y="1143000"/>
            <a:ext cx="4038602" cy="2438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Content Placeholder 2">
            <a:extLst>
              <a:ext uri="{FF2B5EF4-FFF2-40B4-BE49-F238E27FC236}">
                <a16:creationId xmlns:a16="http://schemas.microsoft.com/office/drawing/2014/main" id="{EEAE76CA-C385-4BC8-BC36-447274F340F5}"/>
              </a:ext>
            </a:extLst>
          </p:cNvPr>
          <p:cNvSpPr>
            <a:spLocks noGrp="1"/>
          </p:cNvSpPr>
          <p:nvPr>
            <p:ph sz="half" idx="15"/>
          </p:nvPr>
        </p:nvSpPr>
        <p:spPr>
          <a:xfrm>
            <a:off x="457198" y="3842876"/>
            <a:ext cx="4038602" cy="2438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a:extLst>
              <a:ext uri="{FF2B5EF4-FFF2-40B4-BE49-F238E27FC236}">
                <a16:creationId xmlns:a16="http://schemas.microsoft.com/office/drawing/2014/main" id="{92686BC8-4417-4C81-ADE1-79AC050FB9E8}"/>
              </a:ext>
            </a:extLst>
          </p:cNvPr>
          <p:cNvSpPr>
            <a:spLocks noGrp="1"/>
          </p:cNvSpPr>
          <p:nvPr>
            <p:ph sz="half" idx="16"/>
          </p:nvPr>
        </p:nvSpPr>
        <p:spPr>
          <a:xfrm>
            <a:off x="4571997" y="1143000"/>
            <a:ext cx="4114801" cy="2438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a:extLst>
              <a:ext uri="{FF2B5EF4-FFF2-40B4-BE49-F238E27FC236}">
                <a16:creationId xmlns:a16="http://schemas.microsoft.com/office/drawing/2014/main" id="{2239E19C-3887-490B-90D1-ED737EEA60CD}"/>
              </a:ext>
            </a:extLst>
          </p:cNvPr>
          <p:cNvSpPr>
            <a:spLocks noGrp="1"/>
          </p:cNvSpPr>
          <p:nvPr>
            <p:ph sz="half" idx="17"/>
          </p:nvPr>
        </p:nvSpPr>
        <p:spPr>
          <a:xfrm>
            <a:off x="4571996" y="3842876"/>
            <a:ext cx="4114801" cy="24384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797878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457199" y="1037492"/>
            <a:ext cx="8229599" cy="53633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smtClean="0"/>
              <a:pPr/>
              <a:t>2/20/24</a:t>
            </a:fld>
            <a:endParaRPr lang="en-US"/>
          </a:p>
        </p:txBody>
      </p:sp>
      <p:sp>
        <p:nvSpPr>
          <p:cNvPr id="6" name="Slide Number Placeholder 5"/>
          <p:cNvSpPr>
            <a:spLocks noGrp="1"/>
          </p:cNvSpPr>
          <p:nvPr>
            <p:ph type="sldNum" sz="quarter" idx="12"/>
          </p:nvPr>
        </p:nvSpPr>
        <p:spPr/>
        <p:txBody>
          <a:bodyPr/>
          <a:lstStyle/>
          <a:p>
            <a:fld id="{3FFF1679-83E0-4571-98D7-4BB535B5F505}" type="slidenum">
              <a:rPr lang="en-US" smtClean="0"/>
              <a:pPr/>
              <a:t>‹#›</a:t>
            </a:fld>
            <a:endParaRPr lang="en-US"/>
          </a:p>
        </p:txBody>
      </p:sp>
    </p:spTree>
    <p:extLst>
      <p:ext uri="{BB962C8B-B14F-4D97-AF65-F5344CB8AC3E}">
        <p14:creationId xmlns:p14="http://schemas.microsoft.com/office/powerpoint/2010/main" val="155243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2/20/24</a:t>
            </a:fld>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23215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2/20/24</a:t>
            </a:fld>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extLst>
      <p:ext uri="{BB962C8B-B14F-4D97-AF65-F5344CB8AC3E}">
        <p14:creationId xmlns:p14="http://schemas.microsoft.com/office/powerpoint/2010/main" val="376283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dirty="0"/>
          </a:p>
        </p:txBody>
      </p:sp>
      <p:sp>
        <p:nvSpPr>
          <p:cNvPr id="3" name="Text Placeholder 2"/>
          <p:cNvSpPr>
            <a:spLocks noGrp="1"/>
          </p:cNvSpPr>
          <p:nvPr>
            <p:ph type="body" idx="1"/>
          </p:nvPr>
        </p:nvSpPr>
        <p:spPr>
          <a:xfrm>
            <a:off x="457198" y="974287"/>
            <a:ext cx="3863789" cy="696251"/>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7" y="1824159"/>
            <a:ext cx="3859019" cy="4348833"/>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23008" y="974287"/>
            <a:ext cx="3863789" cy="696251"/>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40677" y="1824160"/>
            <a:ext cx="3746120" cy="4348834"/>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2/20/24</a:t>
            </a:fld>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a:cxnSpLocks/>
          </p:cNvCxnSpPr>
          <p:nvPr/>
        </p:nvCxnSpPr>
        <p:spPr>
          <a:xfrm>
            <a:off x="4571207" y="974287"/>
            <a:ext cx="0" cy="519870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534143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57198" y="1000017"/>
            <a:ext cx="8229597" cy="246711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2/20/24</a:t>
            </a:fld>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57197" y="3664654"/>
            <a:ext cx="8229597" cy="2677531"/>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220769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671646" y="978878"/>
            <a:ext cx="4015151" cy="2819399"/>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2/20/24</a:t>
            </a:fld>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671645" y="3950677"/>
            <a:ext cx="4015151" cy="2175487"/>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sz="half" idx="14"/>
          </p:nvPr>
        </p:nvSpPr>
        <p:spPr>
          <a:xfrm>
            <a:off x="457199" y="978878"/>
            <a:ext cx="4015150" cy="5147286"/>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973186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2/20/24</a:t>
            </a:fld>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10" name="Content Placeholder 2"/>
          <p:cNvSpPr>
            <a:spLocks noGrp="1"/>
          </p:cNvSpPr>
          <p:nvPr>
            <p:ph sz="half" idx="14"/>
          </p:nvPr>
        </p:nvSpPr>
        <p:spPr>
          <a:xfrm>
            <a:off x="457198" y="1017602"/>
            <a:ext cx="4009293" cy="2329335"/>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Content Placeholder 2"/>
          <p:cNvSpPr>
            <a:spLocks noGrp="1"/>
          </p:cNvSpPr>
          <p:nvPr>
            <p:ph sz="half" idx="15"/>
          </p:nvPr>
        </p:nvSpPr>
        <p:spPr>
          <a:xfrm>
            <a:off x="457197" y="3511064"/>
            <a:ext cx="4009293" cy="2819398"/>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Content Placeholder 2">
            <a:extLst>
              <a:ext uri="{FF2B5EF4-FFF2-40B4-BE49-F238E27FC236}">
                <a16:creationId xmlns:a16="http://schemas.microsoft.com/office/drawing/2014/main" id="{96116B91-06E0-4EFB-86A8-C44992990952}"/>
              </a:ext>
            </a:extLst>
          </p:cNvPr>
          <p:cNvSpPr>
            <a:spLocks noGrp="1"/>
          </p:cNvSpPr>
          <p:nvPr>
            <p:ph sz="half" idx="16"/>
          </p:nvPr>
        </p:nvSpPr>
        <p:spPr>
          <a:xfrm>
            <a:off x="4677504" y="1017602"/>
            <a:ext cx="4009293" cy="2329335"/>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a:extLst>
              <a:ext uri="{FF2B5EF4-FFF2-40B4-BE49-F238E27FC236}">
                <a16:creationId xmlns:a16="http://schemas.microsoft.com/office/drawing/2014/main" id="{9DC43B17-1913-4F94-B7BC-5328C3F063A9}"/>
              </a:ext>
            </a:extLst>
          </p:cNvPr>
          <p:cNvSpPr>
            <a:spLocks noGrp="1"/>
          </p:cNvSpPr>
          <p:nvPr>
            <p:ph sz="half" idx="17"/>
          </p:nvPr>
        </p:nvSpPr>
        <p:spPr>
          <a:xfrm>
            <a:off x="4677503" y="3511064"/>
            <a:ext cx="4009293" cy="2819398"/>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4111976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2/20/24</a:t>
            </a:fld>
            <a:endParaRPr lang="en-US" dirty="0"/>
          </a:p>
        </p:txBody>
      </p:sp>
      <p:sp>
        <p:nvSpPr>
          <p:cNvPr id="5" name="Slide Number Placeholder 4"/>
          <p:cNvSpPr>
            <a:spLocks noGrp="1"/>
          </p:cNvSpPr>
          <p:nvPr>
            <p:ph type="sldNum" sz="quarter" idx="12"/>
          </p:nvPr>
        </p:nvSpPr>
        <p:spPr>
          <a:xfrm>
            <a:off x="0" y="6525115"/>
            <a:ext cx="457200" cy="332885"/>
          </a:xfrm>
        </p:spPr>
        <p:txBody>
          <a:bodyPr/>
          <a:lstStyle/>
          <a:p>
            <a:pPr>
              <a:defRPr/>
            </a:pPr>
            <a:fld id="{97012834-41A2-49E3-8762-B14EE3F5CFB1}" type="slidenum">
              <a:rPr lang="en-US" smtClean="0"/>
              <a:pPr>
                <a:defRPr/>
              </a:pPr>
              <a:t>‹#›</a:t>
            </a:fld>
            <a:endParaRPr lang="en-US" dirty="0"/>
          </a:p>
        </p:txBody>
      </p:sp>
    </p:spTree>
    <p:extLst>
      <p:ext uri="{BB962C8B-B14F-4D97-AF65-F5344CB8AC3E}">
        <p14:creationId xmlns:p14="http://schemas.microsoft.com/office/powerpoint/2010/main" val="321886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26708"/>
            <a:ext cx="8229598" cy="546071"/>
          </a:xfrm>
          <a:prstGeom prst="rect">
            <a:avLst/>
          </a:prstGeom>
          <a:effectLst/>
        </p:spPr>
        <p:txBody>
          <a:bodyPr vert="horz" lIns="91440" tIns="0" rIns="91440" bIns="0" rtlCol="0" anchor="b" anchorCtr="0">
            <a:noAutofit/>
          </a:bodyPr>
          <a:lstStyle/>
          <a:p>
            <a:r>
              <a:rPr lang="en-US"/>
              <a:t>Click to edit Master title style</a:t>
            </a:r>
            <a:endParaRPr dirty="0"/>
          </a:p>
        </p:txBody>
      </p:sp>
      <p:sp>
        <p:nvSpPr>
          <p:cNvPr id="3" name="Text Placeholder 2"/>
          <p:cNvSpPr>
            <a:spLocks noGrp="1"/>
          </p:cNvSpPr>
          <p:nvPr>
            <p:ph type="body" idx="1"/>
          </p:nvPr>
        </p:nvSpPr>
        <p:spPr>
          <a:xfrm>
            <a:off x="457199" y="1037492"/>
            <a:ext cx="8229599" cy="52720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201CF5B1-68BC-4F44-89BE-2F24F67B5729}" type="datetimeFigureOut">
              <a:rPr lang="en-US" smtClean="0"/>
              <a:pPr>
                <a:defRPr/>
              </a:pPr>
              <a:t>2/20/24</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0" y="6492876"/>
            <a:ext cx="457200" cy="365124"/>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F69DAB5F-4C32-47E8-A254-E438E2D0D3F6}" type="slidenum">
              <a:rPr lang="en-US" smtClean="0"/>
              <a:pPr>
                <a:defRPr/>
              </a:pPr>
              <a:t>‹#›</a:t>
            </a:fld>
            <a:endParaRPr lang="en-US" dirty="0"/>
          </a:p>
        </p:txBody>
      </p:sp>
      <p:sp>
        <p:nvSpPr>
          <p:cNvPr id="10" name="Rectangle 9"/>
          <p:cNvSpPr/>
          <p:nvPr/>
        </p:nvSpPr>
        <p:spPr>
          <a:xfrm>
            <a:off x="457197" y="778764"/>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41691100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Lst>
  <p:txStyles>
    <p:titleStyle>
      <a:lvl1pPr algn="ctr" defTabSz="914400" rtl="0" eaLnBrk="1" latinLnBrk="0" hangingPunct="1">
        <a:lnSpc>
          <a:spcPts val="5400"/>
        </a:lnSpc>
        <a:spcBef>
          <a:spcPct val="0"/>
        </a:spcBef>
        <a:buNone/>
        <a:defRPr sz="4000" kern="1200">
          <a:solidFill>
            <a:srgbClr val="AC0000"/>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hyperlink" Target="http://man7.org/linux/man-pages/man2/clone.2.html" TargetMode="Externa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a:t>Chapter 4</a:t>
            </a:r>
            <a:br>
              <a:rPr lang="en-US" dirty="0"/>
            </a:br>
            <a:r>
              <a:rPr lang="en-US" dirty="0"/>
              <a:t>Threads</a:t>
            </a:r>
          </a:p>
        </p:txBody>
      </p:sp>
      <p:sp>
        <p:nvSpPr>
          <p:cNvPr id="10" name="Subtitle 9"/>
          <p:cNvSpPr>
            <a:spLocks noGrp="1"/>
          </p:cNvSpPr>
          <p:nvPr>
            <p:ph type="body" idx="1"/>
          </p:nvPr>
        </p:nvSpPr>
        <p:spPr/>
        <p:txBody>
          <a:bodyPr>
            <a:normAutofit/>
          </a:bodyPr>
          <a:lstStyle/>
          <a:p>
            <a:r>
              <a:rPr lang="en-US" dirty="0"/>
              <a:t>By William Stallings</a:t>
            </a:r>
          </a:p>
        </p:txBody>
      </p:sp>
      <p:sp>
        <p:nvSpPr>
          <p:cNvPr id="9" name="Subtitle 2"/>
          <p:cNvSpPr txBox="1">
            <a:spLocks/>
          </p:cNvSpPr>
          <p:nvPr/>
        </p:nvSpPr>
        <p:spPr bwMode="auto">
          <a:xfrm>
            <a:off x="609600" y="1143000"/>
            <a:ext cx="1981200" cy="41148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algn="ctr" fontAlgn="auto">
              <a:spcBef>
                <a:spcPct val="20000"/>
              </a:spcBef>
              <a:spcAft>
                <a:spcPts val="0"/>
              </a:spcAft>
              <a:defRPr/>
            </a:pPr>
            <a:endParaRPr lang="en-US" sz="3200" i="1" dirty="0">
              <a:solidFill>
                <a:schemeClr val="bg2">
                  <a:lumMod val="25000"/>
                </a:schemeClr>
              </a:solidFill>
              <a:latin typeface="+mn-lt"/>
            </a:endParaRPr>
          </a:p>
          <a:p>
            <a:pPr algn="ctr" fontAlgn="auto">
              <a:spcBef>
                <a:spcPct val="20000"/>
              </a:spcBef>
              <a:spcAft>
                <a:spcPts val="0"/>
              </a:spcAft>
              <a:defRPr/>
            </a:pPr>
            <a:r>
              <a:rPr lang="en-US" sz="3200" i="1" dirty="0">
                <a:solidFill>
                  <a:schemeClr val="bg2">
                    <a:lumMod val="25000"/>
                  </a:schemeClr>
                </a:solidFill>
                <a:latin typeface="+mn-lt"/>
              </a:rPr>
              <a:t>Operating Systems:</a:t>
            </a:r>
            <a:br>
              <a:rPr lang="en-US" sz="3200" i="1" dirty="0">
                <a:solidFill>
                  <a:schemeClr val="bg2">
                    <a:lumMod val="25000"/>
                  </a:schemeClr>
                </a:solidFill>
                <a:latin typeface="+mn-lt"/>
              </a:rPr>
            </a:br>
            <a:r>
              <a:rPr lang="en-US" sz="3200" i="1" dirty="0">
                <a:solidFill>
                  <a:schemeClr val="bg2">
                    <a:lumMod val="25000"/>
                  </a:schemeClr>
                </a:solidFill>
                <a:latin typeface="+mn-lt"/>
              </a:rPr>
              <a:t>Internals and Design Principles</a:t>
            </a:r>
            <a:br>
              <a:rPr lang="en-US" sz="3200" i="1" dirty="0">
                <a:solidFill>
                  <a:schemeClr val="bg2">
                    <a:lumMod val="25000"/>
                  </a:schemeClr>
                </a:solidFill>
                <a:latin typeface="+mn-lt"/>
              </a:rPr>
            </a:br>
            <a:endParaRPr lang="en-US" sz="3200" i="1" dirty="0">
              <a:solidFill>
                <a:schemeClr val="bg2">
                  <a:lumMod val="2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50000"/>
                  </a:schemeClr>
                </a:solidFill>
              </a:rPr>
              <a:t>One or More Threads in a Process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6255645"/>
              </p:ext>
            </p:extLst>
          </p:nvPr>
        </p:nvGraphicFramePr>
        <p:xfrm>
          <a:off x="228598" y="990600"/>
          <a:ext cx="86868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srcRect l="8182" t="10588" r="6364" b="15294"/>
          <a:stretch>
            <a:fillRect/>
          </a:stretch>
        </p:blipFill>
        <p:spPr>
          <a:xfrm>
            <a:off x="318872" y="726194"/>
            <a:ext cx="8520328" cy="5710417"/>
          </a:xfrm>
          <a:prstGeom prst="rect">
            <a:avLst/>
          </a:prstGeom>
        </p:spPr>
      </p:pic>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Threads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126998"/>
              </p:ext>
            </p:extLst>
          </p:nvPr>
        </p:nvGraphicFramePr>
        <p:xfrm>
          <a:off x="457200" y="1038225"/>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 in a Single-User System</a:t>
            </a:r>
          </a:p>
        </p:txBody>
      </p:sp>
      <p:sp>
        <p:nvSpPr>
          <p:cNvPr id="3" name="Content Placeholder 2"/>
          <p:cNvSpPr>
            <a:spLocks noGrp="1"/>
          </p:cNvSpPr>
          <p:nvPr>
            <p:ph idx="1"/>
          </p:nvPr>
        </p:nvSpPr>
        <p:spPr/>
        <p:txBody>
          <a:bodyPr>
            <a:normAutofit/>
          </a:bodyPr>
          <a:lstStyle/>
          <a:p>
            <a:r>
              <a:rPr lang="en-US" sz="3600" dirty="0"/>
              <a:t>Foreground and background work</a:t>
            </a:r>
          </a:p>
          <a:p>
            <a:r>
              <a:rPr lang="en-US" sz="3600" dirty="0"/>
              <a:t>Asynchronous processing</a:t>
            </a:r>
          </a:p>
          <a:p>
            <a:r>
              <a:rPr lang="en-US" sz="3600" dirty="0"/>
              <a:t>Speed of execution</a:t>
            </a:r>
          </a:p>
          <a:p>
            <a:r>
              <a:rPr lang="en-US" sz="3600" dirty="0"/>
              <a:t>Modular program structure</a:t>
            </a:r>
          </a:p>
          <a:p>
            <a:endParaRPr lang="en-US" sz="3600" dirty="0"/>
          </a:p>
        </p:txBody>
      </p:sp>
      <p:pic>
        <p:nvPicPr>
          <p:cNvPr id="6" name="Picture 5"/>
          <p:cNvPicPr>
            <a:picLocks noChangeAspect="1"/>
          </p:cNvPicPr>
          <p:nvPr/>
        </p:nvPicPr>
        <p:blipFill>
          <a:blip r:embed="rId3"/>
          <a:stretch>
            <a:fillRect/>
          </a:stretch>
        </p:blipFill>
        <p:spPr>
          <a:xfrm>
            <a:off x="6477000" y="4114800"/>
            <a:ext cx="2281604" cy="1905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56711743"/>
              </p:ext>
            </p:extLst>
          </p:nvPr>
        </p:nvGraphicFramePr>
        <p:xfrm>
          <a:off x="457200" y="1038225"/>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38200" y="1462123"/>
            <a:ext cx="8153400" cy="875111"/>
          </a:xfrm>
          <a:prstGeom prst="rect">
            <a:avLst/>
          </a:prstGeom>
          <a:noFill/>
        </p:spPr>
        <p:txBody>
          <a:bodyPr wrap="square" rtlCol="0">
            <a:spAutoFit/>
          </a:bodyPr>
          <a:lstStyle/>
          <a:p>
            <a:pPr>
              <a:lnSpc>
                <a:spcPct val="90000"/>
              </a:lnSpc>
              <a:spcBef>
                <a:spcPts val="1800"/>
              </a:spcBef>
              <a:spcAft>
                <a:spcPct val="35000"/>
              </a:spcAft>
              <a:buClr>
                <a:schemeClr val="accent1"/>
              </a:buClr>
              <a:buSzPct val="75000"/>
            </a:pPr>
            <a:r>
              <a:rPr lang="en-US" sz="2800" dirty="0">
                <a:solidFill>
                  <a:schemeClr val="tx1">
                    <a:lumMod val="85000"/>
                    <a:lumOff val="15000"/>
                  </a:schemeClr>
                </a:solidFill>
                <a:latin typeface="+mn-lt"/>
              </a:rPr>
              <a:t> In an OS that supports threads, scheduling and dispatching is done on a thread basis</a:t>
            </a:r>
          </a:p>
        </p:txBody>
      </p:sp>
      <p:sp>
        <p:nvSpPr>
          <p:cNvPr id="6" name="TextBox 5"/>
          <p:cNvSpPr txBox="1"/>
          <p:nvPr/>
        </p:nvSpPr>
        <p:spPr>
          <a:xfrm>
            <a:off x="761998" y="3962400"/>
            <a:ext cx="7620000" cy="2066720"/>
          </a:xfrm>
          <a:prstGeom prst="rect">
            <a:avLst/>
          </a:prstGeom>
          <a:noFill/>
        </p:spPr>
        <p:txBody>
          <a:bodyPr wrap="square" rtlCol="0">
            <a:spAutoFit/>
          </a:bodyPr>
          <a:lstStyle/>
          <a:p>
            <a:pPr lvl="1" defTabSz="266700">
              <a:lnSpc>
                <a:spcPct val="90000"/>
              </a:lnSpc>
              <a:spcAft>
                <a:spcPct val="35000"/>
              </a:spcAft>
              <a:buClr>
                <a:schemeClr val="accent1"/>
              </a:buClr>
              <a:buSzPct val="100000"/>
              <a:buFont typeface="Wingdings" charset="2"/>
              <a:buChar char="§"/>
            </a:pPr>
            <a:r>
              <a:rPr lang="en-US" sz="2600" dirty="0">
                <a:solidFill>
                  <a:schemeClr val="tx1">
                    <a:lumMod val="85000"/>
                    <a:lumOff val="15000"/>
                  </a:schemeClr>
                </a:solidFill>
                <a:latin typeface="+mn-lt"/>
              </a:rPr>
              <a:t>suspending a process involves suspending all      	 threads of the process </a:t>
            </a:r>
          </a:p>
          <a:p>
            <a:pPr lvl="1" defTabSz="266700">
              <a:lnSpc>
                <a:spcPct val="90000"/>
              </a:lnSpc>
              <a:spcAft>
                <a:spcPct val="35000"/>
              </a:spcAft>
              <a:buClr>
                <a:schemeClr val="accent1"/>
              </a:buClr>
              <a:buSzPct val="100000"/>
              <a:buFont typeface="Wingdings" charset="2"/>
              <a:buChar char="§"/>
            </a:pPr>
            <a:r>
              <a:rPr lang="en-US" sz="2600" dirty="0">
                <a:solidFill>
                  <a:schemeClr val="tx1">
                    <a:lumMod val="85000"/>
                    <a:lumOff val="15000"/>
                  </a:schemeClr>
                </a:solidFill>
                <a:latin typeface="+mn-lt"/>
              </a:rPr>
              <a:t>termination of a process terminates all         		 	 threads within the process</a:t>
            </a:r>
          </a:p>
          <a:p>
            <a:endParaRPr lang="en-US" dirty="0"/>
          </a:p>
        </p:txBody>
      </p:sp>
      <p:pic>
        <p:nvPicPr>
          <p:cNvPr id="9" name="Picture 8"/>
          <p:cNvPicPr>
            <a:picLocks noChangeAspect="1"/>
          </p:cNvPicPr>
          <p:nvPr/>
        </p:nvPicPr>
        <p:blipFill>
          <a:blip r:embed="rId8"/>
          <a:stretch>
            <a:fillRect/>
          </a:stretch>
        </p:blipFill>
        <p:spPr>
          <a:xfrm>
            <a:off x="7239000" y="4876800"/>
            <a:ext cx="1600200" cy="1752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Thread Execution States</a:t>
            </a:r>
            <a:endParaRPr lang="en-US" dirty="0"/>
          </a:p>
        </p:txBody>
      </p:sp>
      <p:sp>
        <p:nvSpPr>
          <p:cNvPr id="3" name="Content Placeholder 2"/>
          <p:cNvSpPr>
            <a:spLocks noGrp="1"/>
          </p:cNvSpPr>
          <p:nvPr>
            <p:ph sz="half" idx="1"/>
          </p:nvPr>
        </p:nvSpPr>
        <p:spPr/>
        <p:txBody>
          <a:bodyPr>
            <a:normAutofit/>
          </a:bodyPr>
          <a:lstStyle/>
          <a:p>
            <a:r>
              <a:rPr lang="en-US" sz="2800" dirty="0"/>
              <a:t>The key states for a thread are:</a:t>
            </a:r>
          </a:p>
          <a:p>
            <a:pPr lvl="3"/>
            <a:r>
              <a:rPr lang="en-US" sz="2800" dirty="0"/>
              <a:t>Running</a:t>
            </a:r>
          </a:p>
          <a:p>
            <a:pPr lvl="3"/>
            <a:r>
              <a:rPr lang="en-US" sz="2800" dirty="0"/>
              <a:t>Ready</a:t>
            </a:r>
          </a:p>
          <a:p>
            <a:pPr lvl="3"/>
            <a:r>
              <a:rPr lang="en-US" sz="2800" dirty="0"/>
              <a:t>Blocked</a:t>
            </a:r>
          </a:p>
          <a:p>
            <a:endParaRPr lang="en-US" sz="2800" dirty="0"/>
          </a:p>
        </p:txBody>
      </p:sp>
      <p:sp>
        <p:nvSpPr>
          <p:cNvPr id="11" name="Content Placeholder 10">
            <a:extLst>
              <a:ext uri="{FF2B5EF4-FFF2-40B4-BE49-F238E27FC236}">
                <a16:creationId xmlns:a16="http://schemas.microsoft.com/office/drawing/2014/main" id="{07B2BF8A-2D64-4129-943B-26E00AFE10A8}"/>
              </a:ext>
            </a:extLst>
          </p:cNvPr>
          <p:cNvSpPr>
            <a:spLocks noGrp="1"/>
          </p:cNvSpPr>
          <p:nvPr>
            <p:ph sz="half" idx="2"/>
          </p:nvPr>
        </p:nvSpPr>
        <p:spPr>
          <a:xfrm>
            <a:off x="4831308" y="2286000"/>
            <a:ext cx="4084092" cy="3840163"/>
          </a:xfrm>
        </p:spPr>
        <p:txBody>
          <a:bodyPr>
            <a:normAutofit/>
          </a:bodyPr>
          <a:lstStyle/>
          <a:p>
            <a:r>
              <a:rPr lang="en-US" sz="2800" dirty="0"/>
              <a:t> Thread operations associated with a change in thread state are:</a:t>
            </a:r>
          </a:p>
          <a:p>
            <a:pPr lvl="1"/>
            <a:r>
              <a:rPr lang="en-US" sz="2800" dirty="0"/>
              <a:t>Spawn</a:t>
            </a:r>
          </a:p>
          <a:p>
            <a:pPr lvl="1"/>
            <a:r>
              <a:rPr lang="en-US" sz="2800" dirty="0"/>
              <a:t>Block</a:t>
            </a:r>
          </a:p>
          <a:p>
            <a:pPr lvl="1"/>
            <a:r>
              <a:rPr lang="en-US" sz="2800" dirty="0"/>
              <a:t>Unblock</a:t>
            </a:r>
          </a:p>
          <a:p>
            <a:pPr lvl="1"/>
            <a:r>
              <a:rPr lang="en-US" sz="2800" dirty="0"/>
              <a:t>Finish</a:t>
            </a:r>
          </a:p>
          <a:p>
            <a:endParaRPr lang="en-US" sz="2800" dirty="0"/>
          </a:p>
        </p:txBody>
      </p:sp>
      <p:cxnSp>
        <p:nvCxnSpPr>
          <p:cNvPr id="5" name="Straight Connector 4"/>
          <p:cNvCxnSpPr/>
          <p:nvPr/>
        </p:nvCxnSpPr>
        <p:spPr>
          <a:xfrm rot="5400000">
            <a:off x="2591594" y="4190206"/>
            <a:ext cx="3961606" cy="794"/>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l="3529" t="10909" r="12941" b="18182"/>
          <a:stretch>
            <a:fillRect/>
          </a:stretch>
        </p:blipFill>
        <p:spPr>
          <a:xfrm>
            <a:off x="1981200" y="655922"/>
            <a:ext cx="5638800" cy="6194821"/>
          </a:xfrm>
          <a:prstGeom prst="rect">
            <a:avLst/>
          </a:prstGeom>
          <a:solidFill>
            <a:schemeClr val="bg1"/>
          </a:solidFill>
        </p:spPr>
      </p:pic>
      <p:sp>
        <p:nvSpPr>
          <p:cNvPr id="2" name="TextBox 1">
            <a:extLst>
              <a:ext uri="{FF2B5EF4-FFF2-40B4-BE49-F238E27FC236}">
                <a16:creationId xmlns:a16="http://schemas.microsoft.com/office/drawing/2014/main" id="{A1E62D2F-ACED-B444-8375-5B59C271FD40}"/>
              </a:ext>
            </a:extLst>
          </p:cNvPr>
          <p:cNvSpPr txBox="1"/>
          <p:nvPr/>
        </p:nvSpPr>
        <p:spPr>
          <a:xfrm>
            <a:off x="4462046" y="2667000"/>
            <a:ext cx="338554" cy="369332"/>
          </a:xfrm>
          <a:prstGeom prst="rect">
            <a:avLst/>
          </a:prstGeom>
          <a:noFill/>
        </p:spPr>
        <p:txBody>
          <a:bodyPr wrap="none" rtlCol="0">
            <a:spAutoFit/>
          </a:bodyPr>
          <a:lstStyle/>
          <a:p>
            <a:r>
              <a:rPr lang="en-US" dirty="0"/>
              <a:t>A</a:t>
            </a:r>
          </a:p>
        </p:txBody>
      </p:sp>
      <p:sp>
        <p:nvSpPr>
          <p:cNvPr id="3" name="TextBox 2">
            <a:extLst>
              <a:ext uri="{FF2B5EF4-FFF2-40B4-BE49-F238E27FC236}">
                <a16:creationId xmlns:a16="http://schemas.microsoft.com/office/drawing/2014/main" id="{3C8A221F-C8DA-D849-89B5-829FF3C7C63F}"/>
              </a:ext>
            </a:extLst>
          </p:cNvPr>
          <p:cNvSpPr txBox="1"/>
          <p:nvPr/>
        </p:nvSpPr>
        <p:spPr>
          <a:xfrm>
            <a:off x="5105400" y="4419600"/>
            <a:ext cx="338554" cy="369332"/>
          </a:xfrm>
          <a:prstGeom prst="rect">
            <a:avLst/>
          </a:prstGeom>
          <a:noFill/>
        </p:spPr>
        <p:txBody>
          <a:bodyPr wrap="none" rtlCol="0">
            <a:spAutoFit/>
          </a:bodyPr>
          <a:lstStyle/>
          <a:p>
            <a:r>
              <a:rPr lang="en-US" dirty="0"/>
              <a:t>B</a:t>
            </a:r>
          </a:p>
        </p:txBody>
      </p:sp>
      <p:sp>
        <p:nvSpPr>
          <p:cNvPr id="4" name="TextBox 3">
            <a:extLst>
              <a:ext uri="{FF2B5EF4-FFF2-40B4-BE49-F238E27FC236}">
                <a16:creationId xmlns:a16="http://schemas.microsoft.com/office/drawing/2014/main" id="{617DFAFE-4B25-3B47-B994-59C7C7070991}"/>
              </a:ext>
            </a:extLst>
          </p:cNvPr>
          <p:cNvSpPr txBox="1"/>
          <p:nvPr/>
        </p:nvSpPr>
        <p:spPr>
          <a:xfrm>
            <a:off x="4402723" y="2133600"/>
            <a:ext cx="338554" cy="369332"/>
          </a:xfrm>
          <a:prstGeom prst="rect">
            <a:avLst/>
          </a:prstGeom>
          <a:noFill/>
        </p:spPr>
        <p:txBody>
          <a:bodyPr wrap="none" rtlCol="0">
            <a:spAutoFit/>
          </a:bodyPr>
          <a:lstStyle/>
          <a:p>
            <a:r>
              <a:rPr lang="en-US" dirty="0"/>
              <a:t>A</a:t>
            </a:r>
          </a:p>
        </p:txBody>
      </p:sp>
      <p:sp>
        <p:nvSpPr>
          <p:cNvPr id="6" name="TextBox 5">
            <a:extLst>
              <a:ext uri="{FF2B5EF4-FFF2-40B4-BE49-F238E27FC236}">
                <a16:creationId xmlns:a16="http://schemas.microsoft.com/office/drawing/2014/main" id="{A51B6CB1-096B-274A-B6E3-72ABD96303FE}"/>
              </a:ext>
            </a:extLst>
          </p:cNvPr>
          <p:cNvSpPr txBox="1"/>
          <p:nvPr/>
        </p:nvSpPr>
        <p:spPr>
          <a:xfrm>
            <a:off x="5562600" y="2133600"/>
            <a:ext cx="338554" cy="369332"/>
          </a:xfrm>
          <a:prstGeom prst="rect">
            <a:avLst/>
          </a:prstGeom>
          <a:noFill/>
        </p:spPr>
        <p:txBody>
          <a:bodyPr wrap="none" rtlCol="0">
            <a:spAutoFit/>
          </a:bodyPr>
          <a:lstStyle/>
          <a:p>
            <a:r>
              <a:rPr lang="en-US" dirty="0"/>
              <a:t>B</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xmlns:mv="urn:schemas-microsoft-com:mac:vml">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4.pdf"/>
          <p:cNvPicPr>
            <a:picLocks noChangeAspect="1"/>
          </p:cNvPicPr>
          <p:nvPr/>
        </p:nvPicPr>
        <p:blipFill>
          <a:blip r:embed="rId3"/>
          <a:srcRect t="14545" b="36364"/>
          <a:stretch>
            <a:fillRect/>
          </a:stretch>
        </p:blipFill>
        <p:spPr>
          <a:xfrm>
            <a:off x="-691582" y="304799"/>
            <a:ext cx="10140382" cy="6442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772400" cy="991548"/>
          </a:xfrm>
        </p:spPr>
        <p:txBody>
          <a:bodyPr/>
          <a:lstStyle/>
          <a:p>
            <a:r>
              <a:rPr lang="en-US" b="1" dirty="0">
                <a:solidFill>
                  <a:schemeClr val="accent1">
                    <a:lumMod val="50000"/>
                  </a:schemeClr>
                </a:solidFill>
              </a:rPr>
              <a:t>Thread Synchronization</a:t>
            </a:r>
          </a:p>
        </p:txBody>
      </p:sp>
      <p:sp>
        <p:nvSpPr>
          <p:cNvPr id="3" name="Content Placeholder 2"/>
          <p:cNvSpPr>
            <a:spLocks noGrp="1"/>
          </p:cNvSpPr>
          <p:nvPr>
            <p:ph sz="half" idx="1"/>
          </p:nvPr>
        </p:nvSpPr>
        <p:spPr>
          <a:xfrm>
            <a:off x="596152" y="1143000"/>
            <a:ext cx="7951696" cy="3840163"/>
          </a:xfrm>
        </p:spPr>
        <p:txBody>
          <a:bodyPr>
            <a:noAutofit/>
          </a:bodyPr>
          <a:lstStyle/>
          <a:p>
            <a:r>
              <a:rPr lang="en-US" sz="3000" dirty="0"/>
              <a:t>It is necessary to synchronize the activities of the various threads</a:t>
            </a:r>
          </a:p>
          <a:p>
            <a:pPr lvl="3"/>
            <a:r>
              <a:rPr lang="en-US" sz="2800" dirty="0"/>
              <a:t>all threads of a process share the same address space and other resources</a:t>
            </a:r>
          </a:p>
          <a:p>
            <a:pPr lvl="3"/>
            <a:r>
              <a:rPr lang="en-US" sz="2800" dirty="0"/>
              <a:t>any alteration of a resource by one thread affects the other threads in the same process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l="1506" r="3013" b="5353"/>
          <a:stretch>
            <a:fillRect/>
          </a:stretch>
        </p:blipFill>
        <p:spPr>
          <a:xfrm>
            <a:off x="658862" y="914380"/>
            <a:ext cx="7952903" cy="4436530"/>
          </a:xfrm>
          <a:prstGeom prst="rect">
            <a:avLst/>
          </a:prstGeom>
          <a:ln w="19050">
            <a:solidFill>
              <a:schemeClr val="tx1"/>
            </a:solidFill>
          </a:ln>
        </p:spPr>
      </p:pic>
      <p:sp>
        <p:nvSpPr>
          <p:cNvPr id="9" name="Rectangle 8"/>
          <p:cNvSpPr/>
          <p:nvPr/>
        </p:nvSpPr>
        <p:spPr>
          <a:xfrm>
            <a:off x="1295400" y="5638800"/>
            <a:ext cx="6705600" cy="646331"/>
          </a:xfrm>
          <a:prstGeom prst="rect">
            <a:avLst/>
          </a:prstGeom>
        </p:spPr>
        <p:txBody>
          <a:bodyPr wrap="square">
            <a:spAutoFit/>
          </a:bodyPr>
          <a:lstStyle/>
          <a:p>
            <a:pPr algn="ctr"/>
            <a:r>
              <a:rPr lang="en-US" b="1" dirty="0">
                <a:latin typeface="+mn-lt"/>
              </a:rPr>
              <a:t>Table 4.2    </a:t>
            </a:r>
          </a:p>
          <a:p>
            <a:pPr algn="ctr"/>
            <a:r>
              <a:rPr lang="en-US" b="1" dirty="0">
                <a:latin typeface="+mn-lt"/>
              </a:rPr>
              <a:t>Relationship between Threads and Processes </a:t>
            </a:r>
          </a:p>
        </p:txBody>
      </p:sp>
    </p:spTree>
    <p:extLst>
      <p:ext uri="{BB962C8B-B14F-4D97-AF65-F5344CB8AC3E}">
        <p14:creationId xmlns:p14="http://schemas.microsoft.com/office/powerpoint/2010/main" val="8714645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Chapter 4</a:t>
            </a:r>
          </a:p>
        </p:txBody>
      </p:sp>
      <p:sp>
        <p:nvSpPr>
          <p:cNvPr id="3" name="Content Placeholder 2"/>
          <p:cNvSpPr>
            <a:spLocks noGrp="1"/>
          </p:cNvSpPr>
          <p:nvPr>
            <p:ph sz="half" idx="1"/>
          </p:nvPr>
        </p:nvSpPr>
        <p:spPr>
          <a:xfrm>
            <a:off x="629693" y="1600200"/>
            <a:ext cx="3657600" cy="4648200"/>
          </a:xfrm>
        </p:spPr>
        <p:txBody>
          <a:bodyPr>
            <a:normAutofit/>
          </a:bodyPr>
          <a:lstStyle/>
          <a:p>
            <a:pPr marL="342900" lvl="0" indent="-279400"/>
            <a:r>
              <a:rPr lang="en-US" sz="2162" b="1" dirty="0">
                <a:solidFill>
                  <a:srgbClr val="FF0000"/>
                </a:solidFill>
              </a:rPr>
              <a:t>Processes and threads</a:t>
            </a:r>
          </a:p>
          <a:p>
            <a:pPr marL="638175" lvl="1" indent="-279400"/>
            <a:r>
              <a:rPr lang="en-US" sz="1882" b="1" dirty="0">
                <a:solidFill>
                  <a:srgbClr val="FF0000"/>
                </a:solidFill>
              </a:rPr>
              <a:t>Multithreading</a:t>
            </a:r>
          </a:p>
          <a:p>
            <a:pPr marL="638175" lvl="1" indent="-279400"/>
            <a:r>
              <a:rPr lang="en-US" sz="1882" b="1" dirty="0">
                <a:solidFill>
                  <a:srgbClr val="FF0000"/>
                </a:solidFill>
              </a:rPr>
              <a:t>Thread functionality</a:t>
            </a:r>
          </a:p>
          <a:p>
            <a:pPr marL="342900" lvl="0" indent="-279400"/>
            <a:r>
              <a:rPr lang="en-US" sz="2162" dirty="0">
                <a:solidFill>
                  <a:schemeClr val="tx1"/>
                </a:solidFill>
              </a:rPr>
              <a:t>Multicore and multithreading</a:t>
            </a:r>
          </a:p>
          <a:p>
            <a:pPr marL="342900" lvl="0" indent="-279400"/>
            <a:r>
              <a:rPr lang="en-US" sz="2162" dirty="0">
                <a:solidFill>
                  <a:schemeClr val="tx1"/>
                </a:solidFill>
              </a:rPr>
              <a:t>Types of threads</a:t>
            </a:r>
          </a:p>
          <a:p>
            <a:pPr marL="638175" lvl="1" indent="-279400"/>
            <a:r>
              <a:rPr lang="en-US" sz="1882" dirty="0">
                <a:solidFill>
                  <a:schemeClr val="tx1"/>
                </a:solidFill>
              </a:rPr>
              <a:t>User level and kernel level threads</a:t>
            </a:r>
          </a:p>
          <a:p>
            <a:pPr marL="342900" lvl="0" indent="-279400"/>
            <a:endParaRPr lang="en-US" sz="2162" dirty="0">
              <a:solidFill>
                <a:schemeClr val="tx1"/>
              </a:solidFill>
            </a:endParaRPr>
          </a:p>
          <a:p>
            <a:pPr marL="911225" indent="-231775"/>
            <a:endParaRPr lang="en-US" sz="2400" dirty="0"/>
          </a:p>
        </p:txBody>
      </p:sp>
      <p:sp>
        <p:nvSpPr>
          <p:cNvPr id="5" name="Content Placeholder 4"/>
          <p:cNvSpPr>
            <a:spLocks noGrp="1"/>
          </p:cNvSpPr>
          <p:nvPr>
            <p:ph sz="half" idx="2"/>
          </p:nvPr>
        </p:nvSpPr>
        <p:spPr>
          <a:xfrm>
            <a:off x="4856709" y="1567543"/>
            <a:ext cx="3779292" cy="4648200"/>
          </a:xfrm>
        </p:spPr>
        <p:txBody>
          <a:bodyPr>
            <a:normAutofit lnSpcReduction="10000"/>
          </a:bodyPr>
          <a:lstStyle/>
          <a:p>
            <a:r>
              <a:rPr lang="en-US" sz="2118" dirty="0"/>
              <a:t>Solaris thread and SMP management</a:t>
            </a:r>
          </a:p>
          <a:p>
            <a:pPr marL="638175" lvl="1" indent="-279400"/>
            <a:r>
              <a:rPr lang="en-US" sz="1882" dirty="0">
                <a:solidFill>
                  <a:schemeClr val="tx1"/>
                </a:solidFill>
              </a:rPr>
              <a:t>Multithreaded architecture</a:t>
            </a:r>
          </a:p>
          <a:p>
            <a:pPr marL="638175" lvl="1" indent="-279400"/>
            <a:r>
              <a:rPr lang="en-US" sz="1882" dirty="0">
                <a:solidFill>
                  <a:schemeClr val="tx1"/>
                </a:solidFill>
              </a:rPr>
              <a:t>Motivation</a:t>
            </a:r>
          </a:p>
          <a:p>
            <a:pPr marL="638175" lvl="1" indent="-279400"/>
            <a:r>
              <a:rPr lang="en-US" sz="1882" dirty="0">
                <a:solidFill>
                  <a:schemeClr val="tx1"/>
                </a:solidFill>
              </a:rPr>
              <a:t>Process structure</a:t>
            </a:r>
          </a:p>
          <a:p>
            <a:pPr marL="638175" lvl="1" indent="-279400"/>
            <a:r>
              <a:rPr lang="en-US" sz="1882" dirty="0">
                <a:solidFill>
                  <a:schemeClr val="tx1"/>
                </a:solidFill>
              </a:rPr>
              <a:t>Thread execution</a:t>
            </a:r>
          </a:p>
          <a:p>
            <a:pPr marL="638175" lvl="1" indent="-279400"/>
            <a:r>
              <a:rPr lang="en-US" sz="1882" dirty="0">
                <a:solidFill>
                  <a:schemeClr val="tx1"/>
                </a:solidFill>
              </a:rPr>
              <a:t>Interrupts as threads</a:t>
            </a:r>
          </a:p>
          <a:p>
            <a:r>
              <a:rPr lang="en-US" sz="2118" dirty="0"/>
              <a:t>Linux process and thread management</a:t>
            </a:r>
          </a:p>
          <a:p>
            <a:pPr lvl="1"/>
            <a:r>
              <a:rPr lang="en-US" sz="1882" dirty="0"/>
              <a:t>Tasks/threads/namespaces</a:t>
            </a:r>
          </a:p>
          <a:p>
            <a:r>
              <a:rPr lang="en-US" sz="2118" dirty="0"/>
              <a:t>Mac OS X grand central dispatch</a:t>
            </a:r>
          </a:p>
        </p:txBody>
      </p:sp>
      <p:sp>
        <p:nvSpPr>
          <p:cNvPr id="4" name="TextBox 3">
            <a:extLst>
              <a:ext uri="{FF2B5EF4-FFF2-40B4-BE49-F238E27FC236}">
                <a16:creationId xmlns:a16="http://schemas.microsoft.com/office/drawing/2014/main" id="{4ECBE7AB-38AD-F34A-BCF1-11D1903C6E8E}"/>
              </a:ext>
            </a:extLst>
          </p:cNvPr>
          <p:cNvSpPr txBox="1"/>
          <p:nvPr/>
        </p:nvSpPr>
        <p:spPr>
          <a:xfrm>
            <a:off x="1103086" y="1103086"/>
            <a:ext cx="684803" cy="369332"/>
          </a:xfrm>
          <a:prstGeom prst="rect">
            <a:avLst/>
          </a:prstGeom>
          <a:noFill/>
        </p:spPr>
        <p:txBody>
          <a:bodyPr wrap="none" rtlCol="0">
            <a:spAutoFit/>
          </a:bodyPr>
          <a:lstStyle/>
          <a:p>
            <a:r>
              <a:rPr lang="en-US" u="sng" dirty="0"/>
              <a:t>Core</a:t>
            </a:r>
          </a:p>
        </p:txBody>
      </p:sp>
      <p:sp>
        <p:nvSpPr>
          <p:cNvPr id="6" name="TextBox 5">
            <a:extLst>
              <a:ext uri="{FF2B5EF4-FFF2-40B4-BE49-F238E27FC236}">
                <a16:creationId xmlns:a16="http://schemas.microsoft.com/office/drawing/2014/main" id="{09AE5503-0CD9-144C-95C2-3B7F8DFF2F31}"/>
              </a:ext>
            </a:extLst>
          </p:cNvPr>
          <p:cNvSpPr txBox="1"/>
          <p:nvPr/>
        </p:nvSpPr>
        <p:spPr>
          <a:xfrm>
            <a:off x="5715000" y="1103086"/>
            <a:ext cx="1197764" cy="369332"/>
          </a:xfrm>
          <a:prstGeom prst="rect">
            <a:avLst/>
          </a:prstGeom>
          <a:noFill/>
        </p:spPr>
        <p:txBody>
          <a:bodyPr wrap="none" rtlCol="0">
            <a:spAutoFit/>
          </a:bodyPr>
          <a:lstStyle/>
          <a:p>
            <a:r>
              <a:rPr lang="en-US" u="sng" dirty="0"/>
              <a:t>Examples</a:t>
            </a:r>
          </a:p>
        </p:txBody>
      </p:sp>
    </p:spTree>
    <p:extLst>
      <p:ext uri="{BB962C8B-B14F-4D97-AF65-F5344CB8AC3E}">
        <p14:creationId xmlns:p14="http://schemas.microsoft.com/office/powerpoint/2010/main" val="87286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Chapter 4</a:t>
            </a:r>
          </a:p>
        </p:txBody>
      </p:sp>
      <p:sp>
        <p:nvSpPr>
          <p:cNvPr id="3" name="Content Placeholder 2"/>
          <p:cNvSpPr>
            <a:spLocks noGrp="1"/>
          </p:cNvSpPr>
          <p:nvPr>
            <p:ph sz="half" idx="1"/>
          </p:nvPr>
        </p:nvSpPr>
        <p:spPr>
          <a:xfrm>
            <a:off x="658904" y="2057400"/>
            <a:ext cx="3657600" cy="4648200"/>
          </a:xfrm>
        </p:spPr>
        <p:txBody>
          <a:bodyPr>
            <a:normAutofit/>
          </a:bodyPr>
          <a:lstStyle/>
          <a:p>
            <a:pPr marL="342900" lvl="0" indent="-279400"/>
            <a:r>
              <a:rPr lang="en-US" sz="2162" dirty="0">
                <a:solidFill>
                  <a:schemeClr val="tx1"/>
                </a:solidFill>
              </a:rPr>
              <a:t>Processes and threads</a:t>
            </a:r>
          </a:p>
          <a:p>
            <a:pPr marL="638175" lvl="1" indent="-279400"/>
            <a:r>
              <a:rPr lang="en-US" sz="1882" dirty="0">
                <a:solidFill>
                  <a:schemeClr val="tx1"/>
                </a:solidFill>
              </a:rPr>
              <a:t>Multithreading</a:t>
            </a:r>
          </a:p>
          <a:p>
            <a:pPr marL="638175" lvl="1" indent="-279400"/>
            <a:r>
              <a:rPr lang="en-US" sz="1882" dirty="0">
                <a:solidFill>
                  <a:schemeClr val="tx1"/>
                </a:solidFill>
              </a:rPr>
              <a:t>Thread functionality</a:t>
            </a:r>
          </a:p>
          <a:p>
            <a:pPr marL="342900" lvl="0" indent="-279400"/>
            <a:r>
              <a:rPr lang="en-US" sz="2162" b="1" dirty="0">
                <a:solidFill>
                  <a:srgbClr val="FF0000"/>
                </a:solidFill>
              </a:rPr>
              <a:t>Multicore and multithreading</a:t>
            </a:r>
          </a:p>
          <a:p>
            <a:pPr marL="342900" lvl="0" indent="-279400"/>
            <a:r>
              <a:rPr lang="en-US" sz="2162" dirty="0">
                <a:solidFill>
                  <a:schemeClr val="tx1"/>
                </a:solidFill>
              </a:rPr>
              <a:t>Types of threads</a:t>
            </a:r>
          </a:p>
          <a:p>
            <a:pPr marL="638175" lvl="1" indent="-279400"/>
            <a:r>
              <a:rPr lang="en-US" sz="1882" dirty="0">
                <a:solidFill>
                  <a:schemeClr val="tx1"/>
                </a:solidFill>
              </a:rPr>
              <a:t>User level and kernel level threads</a:t>
            </a:r>
          </a:p>
          <a:p>
            <a:pPr marL="342900" lvl="0" indent="-279400"/>
            <a:endParaRPr lang="en-US" sz="2162" dirty="0">
              <a:solidFill>
                <a:schemeClr val="tx1"/>
              </a:solidFill>
            </a:endParaRPr>
          </a:p>
          <a:p>
            <a:pPr marL="911225" indent="-231775"/>
            <a:endParaRPr lang="en-US" sz="2400" dirty="0"/>
          </a:p>
        </p:txBody>
      </p:sp>
      <p:sp>
        <p:nvSpPr>
          <p:cNvPr id="5" name="Content Placeholder 4"/>
          <p:cNvSpPr>
            <a:spLocks noGrp="1"/>
          </p:cNvSpPr>
          <p:nvPr>
            <p:ph sz="half" idx="2"/>
          </p:nvPr>
        </p:nvSpPr>
        <p:spPr>
          <a:xfrm>
            <a:off x="4831308" y="2057400"/>
            <a:ext cx="3779292" cy="4648200"/>
          </a:xfrm>
        </p:spPr>
        <p:txBody>
          <a:bodyPr>
            <a:normAutofit lnSpcReduction="10000"/>
          </a:bodyPr>
          <a:lstStyle/>
          <a:p>
            <a:r>
              <a:rPr lang="en-US" sz="2118" dirty="0"/>
              <a:t>Solaris thread and SMP management</a:t>
            </a:r>
          </a:p>
          <a:p>
            <a:pPr marL="638175" lvl="1" indent="-279400"/>
            <a:r>
              <a:rPr lang="en-US" sz="1882" dirty="0">
                <a:solidFill>
                  <a:schemeClr val="tx1"/>
                </a:solidFill>
              </a:rPr>
              <a:t>Multithreaded architecture</a:t>
            </a:r>
          </a:p>
          <a:p>
            <a:pPr marL="638175" lvl="1" indent="-279400"/>
            <a:r>
              <a:rPr lang="en-US" sz="1882" dirty="0">
                <a:solidFill>
                  <a:schemeClr val="tx1"/>
                </a:solidFill>
              </a:rPr>
              <a:t>Motivation</a:t>
            </a:r>
          </a:p>
          <a:p>
            <a:pPr marL="638175" lvl="1" indent="-279400"/>
            <a:r>
              <a:rPr lang="en-US" sz="1882" dirty="0">
                <a:solidFill>
                  <a:schemeClr val="tx1"/>
                </a:solidFill>
              </a:rPr>
              <a:t>Process structure</a:t>
            </a:r>
          </a:p>
          <a:p>
            <a:pPr marL="638175" lvl="1" indent="-279400"/>
            <a:r>
              <a:rPr lang="en-US" sz="1882" dirty="0">
                <a:solidFill>
                  <a:schemeClr val="tx1"/>
                </a:solidFill>
              </a:rPr>
              <a:t>Thread execution</a:t>
            </a:r>
          </a:p>
          <a:p>
            <a:pPr marL="638175" lvl="1" indent="-279400"/>
            <a:r>
              <a:rPr lang="en-US" sz="1882" dirty="0">
                <a:solidFill>
                  <a:schemeClr val="tx1"/>
                </a:solidFill>
              </a:rPr>
              <a:t>Interrupts as threads</a:t>
            </a:r>
          </a:p>
          <a:p>
            <a:r>
              <a:rPr lang="en-US" sz="2118" dirty="0"/>
              <a:t>Linux process and thread management</a:t>
            </a:r>
          </a:p>
          <a:p>
            <a:pPr lvl="1"/>
            <a:r>
              <a:rPr lang="en-US" sz="1882" dirty="0"/>
              <a:t>Tasks/threads/namespaces</a:t>
            </a:r>
          </a:p>
          <a:p>
            <a:r>
              <a:rPr lang="en-US" sz="2118" dirty="0"/>
              <a:t>Mac OS X grand central dispatch</a:t>
            </a:r>
          </a:p>
        </p:txBody>
      </p:sp>
    </p:spTree>
    <p:extLst>
      <p:ext uri="{BB962C8B-B14F-4D97-AF65-F5344CB8AC3E}">
        <p14:creationId xmlns:p14="http://schemas.microsoft.com/office/powerpoint/2010/main" val="1761175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708"/>
            <a:ext cx="9144000" cy="546071"/>
          </a:xfrm>
        </p:spPr>
        <p:txBody>
          <a:bodyPr/>
          <a:lstStyle/>
          <a:p>
            <a:r>
              <a:rPr lang="en-US" sz="2800" b="1" dirty="0">
                <a:solidFill>
                  <a:schemeClr val="accent1">
                    <a:lumMod val="50000"/>
                  </a:schemeClr>
                </a:solidFill>
              </a:rPr>
              <a:t>Applications that can benefit from multi-core scaling</a:t>
            </a:r>
          </a:p>
        </p:txBody>
      </p:sp>
      <p:sp>
        <p:nvSpPr>
          <p:cNvPr id="3" name="Content Placeholder 2"/>
          <p:cNvSpPr>
            <a:spLocks noGrp="1"/>
          </p:cNvSpPr>
          <p:nvPr>
            <p:ph idx="1"/>
          </p:nvPr>
        </p:nvSpPr>
        <p:spPr/>
        <p:txBody>
          <a:bodyPr>
            <a:normAutofit/>
          </a:bodyPr>
          <a:lstStyle/>
          <a:p>
            <a:pPr>
              <a:buSzPct val="110000"/>
              <a:buFont typeface="Wingdings" charset="2"/>
              <a:buChar char="§"/>
            </a:pPr>
            <a:r>
              <a:rPr lang="en-US" sz="2800" dirty="0"/>
              <a:t>Multithreaded native applications</a:t>
            </a:r>
          </a:p>
          <a:p>
            <a:pPr lvl="2">
              <a:buSzPct val="110000"/>
              <a:buFont typeface="Wingdings" charset="2"/>
              <a:buChar char="§"/>
            </a:pPr>
            <a:r>
              <a:rPr lang="en-US" sz="2400" dirty="0"/>
              <a:t>characterized by having a small number of highly threaded processes</a:t>
            </a:r>
          </a:p>
          <a:p>
            <a:pPr>
              <a:buSzPct val="110000"/>
              <a:buFont typeface="Wingdings" charset="2"/>
              <a:buChar char="§"/>
            </a:pPr>
            <a:r>
              <a:rPr lang="en-US" sz="2800" dirty="0"/>
              <a:t>Multiprocess applications</a:t>
            </a:r>
          </a:p>
          <a:p>
            <a:pPr lvl="2">
              <a:buSzPct val="110000"/>
              <a:buFont typeface="Wingdings" charset="2"/>
              <a:buChar char="§"/>
            </a:pPr>
            <a:r>
              <a:rPr lang="en-US" sz="2400" dirty="0"/>
              <a:t>characterized by the presence of many single-threaded processes</a:t>
            </a:r>
          </a:p>
          <a:p>
            <a:pPr>
              <a:buSzPct val="110000"/>
              <a:buFont typeface="Wingdings" charset="2"/>
              <a:buChar char="§"/>
            </a:pPr>
            <a:r>
              <a:rPr lang="en-US" sz="2800" dirty="0"/>
              <a:t>Multi-instance applications</a:t>
            </a:r>
          </a:p>
          <a:p>
            <a:pPr lvl="2">
              <a:buSzPct val="110000"/>
              <a:buFont typeface="Wingdings" charset="2"/>
              <a:buChar char="§"/>
            </a:pPr>
            <a:r>
              <a:rPr lang="en-US" sz="2378" dirty="0"/>
              <a:t>multiple instances of the application in parallel</a:t>
            </a:r>
          </a:p>
        </p:txBody>
      </p:sp>
    </p:spTree>
    <p:extLst>
      <p:ext uri="{BB962C8B-B14F-4D97-AF65-F5344CB8AC3E}">
        <p14:creationId xmlns:p14="http://schemas.microsoft.com/office/powerpoint/2010/main" val="1008672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b="1" dirty="0">
                <a:solidFill>
                  <a:schemeClr val="accent6">
                    <a:lumMod val="75000"/>
                  </a:schemeClr>
                </a:solidFill>
              </a:rPr>
              <a:t>Valve Game Software</a:t>
            </a:r>
          </a:p>
        </p:txBody>
      </p:sp>
      <p:pic>
        <p:nvPicPr>
          <p:cNvPr id="4" name="Picture 3" descr="f9.pdf"/>
          <p:cNvPicPr>
            <a:picLocks noChangeAspect="1"/>
          </p:cNvPicPr>
          <p:nvPr/>
        </p:nvPicPr>
        <p:blipFill>
          <a:blip r:embed="rId3"/>
          <a:stretch>
            <a:fillRect/>
          </a:stretch>
        </p:blipFill>
        <p:spPr>
          <a:xfrm>
            <a:off x="1627909" y="-515470"/>
            <a:ext cx="5992091" cy="7754470"/>
          </a:xfrm>
          <a:prstGeom prst="rect">
            <a:avLst/>
          </a:prstGeom>
        </p:spPr>
      </p:pic>
    </p:spTree>
    <p:extLst>
      <p:ext uri="{BB962C8B-B14F-4D97-AF65-F5344CB8AC3E}">
        <p14:creationId xmlns:p14="http://schemas.microsoft.com/office/powerpoint/2010/main" val="124213282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b="1" dirty="0">
                <a:solidFill>
                  <a:schemeClr val="accent6">
                    <a:lumMod val="75000"/>
                  </a:schemeClr>
                </a:solidFill>
              </a:rPr>
              <a:t>Parallelism in Deep Learning</a:t>
            </a:r>
          </a:p>
        </p:txBody>
      </p:sp>
      <p:sp>
        <p:nvSpPr>
          <p:cNvPr id="4" name="Content Placeholder 3">
            <a:extLst>
              <a:ext uri="{FF2B5EF4-FFF2-40B4-BE49-F238E27FC236}">
                <a16:creationId xmlns:a16="http://schemas.microsoft.com/office/drawing/2014/main" id="{19F3E455-AE9F-4CF7-93D8-1010F3568B84}"/>
              </a:ext>
            </a:extLst>
          </p:cNvPr>
          <p:cNvSpPr>
            <a:spLocks noGrp="1"/>
          </p:cNvSpPr>
          <p:nvPr>
            <p:ph idx="1"/>
          </p:nvPr>
        </p:nvSpPr>
        <p:spPr>
          <a:xfrm>
            <a:off x="462279" y="838102"/>
            <a:ext cx="8229599" cy="5363307"/>
          </a:xfrm>
        </p:spPr>
        <p:txBody>
          <a:bodyPr/>
          <a:lstStyle/>
          <a:p>
            <a:endParaRPr lang="en-US"/>
          </a:p>
        </p:txBody>
      </p:sp>
      <p:pic>
        <p:nvPicPr>
          <p:cNvPr id="7170" name="Picture 2">
            <a:extLst>
              <a:ext uri="{FF2B5EF4-FFF2-40B4-BE49-F238E27FC236}">
                <a16:creationId xmlns:a16="http://schemas.microsoft.com/office/drawing/2014/main" id="{18D79085-F24D-41E2-B6FE-978E49325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 y="1400810"/>
            <a:ext cx="9144000" cy="5441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17F0AF-4B74-4988-BA9A-BAC57C2D1FDD}"/>
              </a:ext>
            </a:extLst>
          </p:cNvPr>
          <p:cNvSpPr txBox="1"/>
          <p:nvPr/>
        </p:nvSpPr>
        <p:spPr>
          <a:xfrm>
            <a:off x="1300480" y="2162810"/>
            <a:ext cx="762000" cy="381000"/>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64869697-A841-486F-9F11-E7F9C1F57253}"/>
              </a:ext>
            </a:extLst>
          </p:cNvPr>
          <p:cNvSpPr txBox="1"/>
          <p:nvPr/>
        </p:nvSpPr>
        <p:spPr>
          <a:xfrm>
            <a:off x="2214880" y="1477010"/>
            <a:ext cx="4572000" cy="381000"/>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08F01804-FDF4-432A-9D6B-D76FFB1BE5B1}"/>
              </a:ext>
            </a:extLst>
          </p:cNvPr>
          <p:cNvSpPr txBox="1"/>
          <p:nvPr/>
        </p:nvSpPr>
        <p:spPr>
          <a:xfrm>
            <a:off x="5585217" y="3277689"/>
            <a:ext cx="3429000" cy="3429000"/>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BB0784A8-C224-4CE5-B9E9-A151646037DC}"/>
              </a:ext>
            </a:extLst>
          </p:cNvPr>
          <p:cNvSpPr txBox="1"/>
          <p:nvPr/>
        </p:nvSpPr>
        <p:spPr>
          <a:xfrm>
            <a:off x="2972646" y="2696210"/>
            <a:ext cx="4042833" cy="4146550"/>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DEF151CF-6A48-4F1C-805C-3A3A40456428}"/>
              </a:ext>
            </a:extLst>
          </p:cNvPr>
          <p:cNvSpPr txBox="1"/>
          <p:nvPr/>
        </p:nvSpPr>
        <p:spPr>
          <a:xfrm>
            <a:off x="1452880" y="5058410"/>
            <a:ext cx="2590800" cy="12192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5892473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81000"/>
            <a:ext cx="9296400" cy="1068388"/>
          </a:xfrm>
        </p:spPr>
        <p:txBody>
          <a:bodyPr/>
          <a:lstStyle/>
          <a:p>
            <a:pPr algn="l"/>
            <a:r>
              <a:rPr lang="en-US" b="1" dirty="0">
                <a:solidFill>
                  <a:schemeClr val="accent6">
                    <a:lumMod val="75000"/>
                  </a:schemeClr>
                </a:solidFill>
              </a:rPr>
              <a:t>Parallelism in Deep Learning</a:t>
            </a:r>
          </a:p>
        </p:txBody>
      </p:sp>
      <p:pic>
        <p:nvPicPr>
          <p:cNvPr id="5122" name="Picture 2">
            <a:extLst>
              <a:ext uri="{FF2B5EF4-FFF2-40B4-BE49-F238E27FC236}">
                <a16:creationId xmlns:a16="http://schemas.microsoft.com/office/drawing/2014/main" id="{D3934C67-9659-4032-B343-E7871DBFA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846263"/>
            <a:ext cx="9144000" cy="463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60222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DEFB2-2609-524D-BD14-BC84CF2A42D4}"/>
              </a:ext>
            </a:extLst>
          </p:cNvPr>
          <p:cNvSpPr>
            <a:spLocks noGrp="1"/>
          </p:cNvSpPr>
          <p:nvPr>
            <p:ph type="title"/>
          </p:nvPr>
        </p:nvSpPr>
        <p:spPr/>
        <p:txBody>
          <a:bodyPr/>
          <a:lstStyle/>
          <a:p>
            <a:r>
              <a:rPr lang="en-NZ" b="1" dirty="0">
                <a:solidFill>
                  <a:schemeClr val="accent1">
                    <a:lumMod val="50000"/>
                  </a:schemeClr>
                </a:solidFill>
              </a:rPr>
              <a:t>Amdahl’s Law</a:t>
            </a:r>
            <a:endParaRPr lang="en-US" dirty="0"/>
          </a:p>
        </p:txBody>
      </p:sp>
      <p:pic>
        <p:nvPicPr>
          <p:cNvPr id="4" name="Content Placeholder 3">
            <a:extLst>
              <a:ext uri="{FF2B5EF4-FFF2-40B4-BE49-F238E27FC236}">
                <a16:creationId xmlns:a16="http://schemas.microsoft.com/office/drawing/2014/main" id="{0F114523-1EBC-2644-90C6-41843788A3F1}"/>
              </a:ext>
            </a:extLst>
          </p:cNvPr>
          <p:cNvPicPr>
            <a:picLocks noGrp="1" noChangeAspect="1"/>
          </p:cNvPicPr>
          <p:nvPr>
            <p:ph idx="1"/>
          </p:nvPr>
        </p:nvPicPr>
        <p:blipFill>
          <a:blip r:embed="rId2"/>
          <a:stretch>
            <a:fillRect/>
          </a:stretch>
        </p:blipFill>
        <p:spPr>
          <a:xfrm>
            <a:off x="1054100" y="1681162"/>
            <a:ext cx="7035800" cy="4076700"/>
          </a:xfrm>
          <a:prstGeom prst="rect">
            <a:avLst/>
          </a:prstGeom>
        </p:spPr>
      </p:pic>
    </p:spTree>
    <p:extLst>
      <p:ext uri="{BB962C8B-B14F-4D97-AF65-F5344CB8AC3E}">
        <p14:creationId xmlns:p14="http://schemas.microsoft.com/office/powerpoint/2010/main" val="357835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A27A8-196F-504E-A3FD-E913FE1D448E}"/>
              </a:ext>
            </a:extLst>
          </p:cNvPr>
          <p:cNvSpPr>
            <a:spLocks noGrp="1"/>
          </p:cNvSpPr>
          <p:nvPr>
            <p:ph type="title"/>
          </p:nvPr>
        </p:nvSpPr>
        <p:spPr/>
        <p:txBody>
          <a:bodyPr/>
          <a:lstStyle/>
          <a:p>
            <a:r>
              <a:rPr lang="en-NZ" b="1" dirty="0">
                <a:solidFill>
                  <a:schemeClr val="accent1">
                    <a:lumMod val="50000"/>
                  </a:schemeClr>
                </a:solidFill>
              </a:rPr>
              <a:t>Amdahl’s Law</a:t>
            </a:r>
            <a:endParaRPr lang="en-US" dirty="0"/>
          </a:p>
        </p:txBody>
      </p:sp>
      <p:sp>
        <p:nvSpPr>
          <p:cNvPr id="3" name="Content Placeholder 2">
            <a:extLst>
              <a:ext uri="{FF2B5EF4-FFF2-40B4-BE49-F238E27FC236}">
                <a16:creationId xmlns:a16="http://schemas.microsoft.com/office/drawing/2014/main" id="{3BCF0542-9F12-7947-93EE-B955083C78B1}"/>
              </a:ext>
            </a:extLst>
          </p:cNvPr>
          <p:cNvSpPr>
            <a:spLocks noGrp="1"/>
          </p:cNvSpPr>
          <p:nvPr>
            <p:ph idx="1"/>
          </p:nvPr>
        </p:nvSpPr>
        <p:spPr/>
        <p:txBody>
          <a:bodyPr/>
          <a:lstStyle/>
          <a:p>
            <a:r>
              <a:rPr lang="en-US" dirty="0"/>
              <a:t>There are always some fraction of the total operation that is inherently</a:t>
            </a:r>
            <a:br>
              <a:rPr lang="en-US" dirty="0"/>
            </a:br>
            <a:r>
              <a:rPr lang="en-US" dirty="0"/>
              <a:t>sequential and cannot be parallelized no matter what you do. This includes</a:t>
            </a:r>
            <a:br>
              <a:rPr lang="en-US" dirty="0"/>
            </a:br>
            <a:r>
              <a:rPr lang="en-US" dirty="0"/>
              <a:t>reading data, setting up calculations, control logic, storing results, etc.</a:t>
            </a:r>
          </a:p>
          <a:p>
            <a:r>
              <a:rPr lang="en-US" dirty="0"/>
              <a:t>If you think of all the operations that a program needs to do as being</a:t>
            </a:r>
            <a:br>
              <a:rPr lang="en-US" dirty="0"/>
            </a:br>
            <a:r>
              <a:rPr lang="en-US" dirty="0"/>
              <a:t>divided between a fraction that is parallelizable and a fraction that isn’t</a:t>
            </a:r>
            <a:br>
              <a:rPr lang="en-US" dirty="0"/>
            </a:br>
            <a:r>
              <a:rPr lang="en-US" dirty="0"/>
              <a:t>(i.e., is stuck at being sequential), then Amdahl’s Law says:</a:t>
            </a:r>
          </a:p>
        </p:txBody>
      </p:sp>
      <p:pic>
        <p:nvPicPr>
          <p:cNvPr id="6" name="Picture 5" descr="Diagram&#10;&#10;Description automatically generated">
            <a:extLst>
              <a:ext uri="{FF2B5EF4-FFF2-40B4-BE49-F238E27FC236}">
                <a16:creationId xmlns:a16="http://schemas.microsoft.com/office/drawing/2014/main" id="{0BCEB07B-DE27-D34F-AEDA-45A3165A1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998" y="3581400"/>
            <a:ext cx="6604000" cy="1943100"/>
          </a:xfrm>
          <a:prstGeom prst="rect">
            <a:avLst/>
          </a:prstGeom>
        </p:spPr>
      </p:pic>
    </p:spTree>
    <p:extLst>
      <p:ext uri="{BB962C8B-B14F-4D97-AF65-F5344CB8AC3E}">
        <p14:creationId xmlns:p14="http://schemas.microsoft.com/office/powerpoint/2010/main" val="187200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p:cNvPicPr>
            <a:picLocks noChangeAspect="1"/>
          </p:cNvPicPr>
          <p:nvPr/>
        </p:nvPicPr>
        <p:blipFill>
          <a:blip r:embed="rId3"/>
          <a:srcRect l="16471" t="2727" r="14118" b="53636"/>
          <a:stretch>
            <a:fillRect/>
          </a:stretch>
        </p:blipFill>
        <p:spPr>
          <a:xfrm>
            <a:off x="-152400" y="1828800"/>
            <a:ext cx="4927250" cy="4008714"/>
          </a:xfrm>
          <a:prstGeom prst="rect">
            <a:avLst/>
          </a:prstGeom>
        </p:spPr>
      </p:pic>
      <p:pic>
        <p:nvPicPr>
          <p:cNvPr id="3" name="Picture 2" descr="f7.pdf"/>
          <p:cNvPicPr>
            <a:picLocks noChangeAspect="1"/>
          </p:cNvPicPr>
          <p:nvPr/>
        </p:nvPicPr>
        <p:blipFill rotWithShape="1">
          <a:blip r:embed="rId4"/>
          <a:srcRect l="16535" t="46261" r="16423" b="11965"/>
          <a:stretch/>
        </p:blipFill>
        <p:spPr>
          <a:xfrm>
            <a:off x="4344567" y="1752600"/>
            <a:ext cx="4799433" cy="3870107"/>
          </a:xfrm>
          <a:prstGeom prst="rect">
            <a:avLst/>
          </a:prstGeom>
        </p:spPr>
      </p:pic>
      <p:sp>
        <p:nvSpPr>
          <p:cNvPr id="4" name="Title 1">
            <a:extLst>
              <a:ext uri="{FF2B5EF4-FFF2-40B4-BE49-F238E27FC236}">
                <a16:creationId xmlns:a16="http://schemas.microsoft.com/office/drawing/2014/main" id="{C3BEAC72-A78C-4AD7-BD26-B93F658E0784}"/>
              </a:ext>
            </a:extLst>
          </p:cNvPr>
          <p:cNvSpPr txBox="1">
            <a:spLocks/>
          </p:cNvSpPr>
          <p:nvPr/>
        </p:nvSpPr>
        <p:spPr>
          <a:xfrm>
            <a:off x="0" y="76200"/>
            <a:ext cx="8686800" cy="457200"/>
          </a:xfrm>
          <a:prstGeom prst="rect">
            <a:avLst/>
          </a:prstGeom>
          <a:effectLst/>
        </p:spPr>
        <p:txBody>
          <a:bodyPr vert="horz" lIns="91440" tIns="0" rIns="91440" bIns="0" rtlCol="0" anchor="b" anchorCtr="0">
            <a:noAutofit/>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fontAlgn="auto">
              <a:spcAft>
                <a:spcPts val="0"/>
              </a:spcAft>
            </a:pPr>
            <a:r>
              <a:rPr lang="en-NZ" sz="3600" b="1" dirty="0">
                <a:solidFill>
                  <a:schemeClr val="accent1">
                    <a:lumMod val="50000"/>
                  </a:schemeClr>
                </a:solidFill>
              </a:rPr>
              <a:t>Amdahl’s Law and Multithreading</a:t>
            </a:r>
          </a:p>
        </p:txBody>
      </p:sp>
    </p:spTree>
    <p:extLst>
      <p:ext uri="{BB962C8B-B14F-4D97-AF65-F5344CB8AC3E}">
        <p14:creationId xmlns:p14="http://schemas.microsoft.com/office/powerpoint/2010/main" val="1122505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xmlns:mv="urn:schemas-microsoft-com:mac:vml">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8.pdf"/>
          <p:cNvPicPr>
            <a:picLocks noChangeAspect="1"/>
          </p:cNvPicPr>
          <p:nvPr/>
        </p:nvPicPr>
        <p:blipFill>
          <a:blip r:embed="rId3"/>
          <a:srcRect t="25455" b="13636"/>
          <a:stretch>
            <a:fillRect/>
          </a:stretch>
        </p:blipFill>
        <p:spPr>
          <a:xfrm>
            <a:off x="1032267" y="914400"/>
            <a:ext cx="8120200" cy="6400800"/>
          </a:xfrm>
          <a:prstGeom prst="rect">
            <a:avLst/>
          </a:prstGeom>
        </p:spPr>
      </p:pic>
      <p:sp>
        <p:nvSpPr>
          <p:cNvPr id="3" name="Title 1">
            <a:extLst>
              <a:ext uri="{FF2B5EF4-FFF2-40B4-BE49-F238E27FC236}">
                <a16:creationId xmlns:a16="http://schemas.microsoft.com/office/drawing/2014/main" id="{61F86034-F5F6-4796-93E6-3BB7836E014E}"/>
              </a:ext>
            </a:extLst>
          </p:cNvPr>
          <p:cNvSpPr txBox="1">
            <a:spLocks/>
          </p:cNvSpPr>
          <p:nvPr/>
        </p:nvSpPr>
        <p:spPr>
          <a:xfrm>
            <a:off x="0" y="564204"/>
            <a:ext cx="8686800" cy="700392"/>
          </a:xfrm>
          <a:prstGeom prst="rect">
            <a:avLst/>
          </a:prstGeom>
          <a:effectLst/>
        </p:spPr>
        <p:txBody>
          <a:bodyPr vert="horz" lIns="91440" tIns="0" rIns="91440" bIns="0" rtlCol="0" anchor="b" anchorCtr="0">
            <a:noAutofit/>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fontAlgn="auto">
              <a:spcAft>
                <a:spcPts val="0"/>
              </a:spcAft>
            </a:pPr>
            <a:endParaRPr lang="en-NZ" b="1" dirty="0">
              <a:solidFill>
                <a:schemeClr val="accent1">
                  <a:lumMod val="50000"/>
                </a:schemeClr>
              </a:solidFill>
            </a:endParaRPr>
          </a:p>
        </p:txBody>
      </p:sp>
      <p:sp>
        <p:nvSpPr>
          <p:cNvPr id="2" name="Title 1">
            <a:extLst>
              <a:ext uri="{FF2B5EF4-FFF2-40B4-BE49-F238E27FC236}">
                <a16:creationId xmlns:a16="http://schemas.microsoft.com/office/drawing/2014/main" id="{A0439C08-2D22-40BB-B5C0-C8037FC0505D}"/>
              </a:ext>
            </a:extLst>
          </p:cNvPr>
          <p:cNvSpPr>
            <a:spLocks noGrp="1"/>
          </p:cNvSpPr>
          <p:nvPr>
            <p:ph type="title"/>
          </p:nvPr>
        </p:nvSpPr>
        <p:spPr/>
        <p:txBody>
          <a:bodyPr/>
          <a:lstStyle/>
          <a:p>
            <a:r>
              <a:rPr lang="en-NZ" b="1" dirty="0">
                <a:solidFill>
                  <a:schemeClr val="accent1">
                    <a:lumMod val="50000"/>
                  </a:schemeClr>
                </a:solidFill>
              </a:rPr>
              <a:t>Is perfect scaling possible?</a:t>
            </a:r>
            <a:endParaRPr lang="en-US" dirty="0"/>
          </a:p>
        </p:txBody>
      </p:sp>
    </p:spTree>
    <p:extLst>
      <p:ext uri="{BB962C8B-B14F-4D97-AF65-F5344CB8AC3E}">
        <p14:creationId xmlns:p14="http://schemas.microsoft.com/office/powerpoint/2010/main" val="347694047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482C-9566-FD41-8EF1-A1540B243814}"/>
              </a:ext>
            </a:extLst>
          </p:cNvPr>
          <p:cNvSpPr>
            <a:spLocks noGrp="1"/>
          </p:cNvSpPr>
          <p:nvPr>
            <p:ph type="title"/>
          </p:nvPr>
        </p:nvSpPr>
        <p:spPr/>
        <p:txBody>
          <a:bodyPr/>
          <a:lstStyle/>
          <a:p>
            <a:r>
              <a:rPr lang="en-NZ" b="1" dirty="0">
                <a:solidFill>
                  <a:schemeClr val="accent1">
                    <a:lumMod val="50000"/>
                  </a:schemeClr>
                </a:solidFill>
              </a:rPr>
              <a:t>Amdahl’s Law Exam Question</a:t>
            </a:r>
            <a:endParaRPr lang="en-US" dirty="0"/>
          </a:p>
        </p:txBody>
      </p:sp>
      <p:pic>
        <p:nvPicPr>
          <p:cNvPr id="4" name="Content Placeholder 3">
            <a:extLst>
              <a:ext uri="{FF2B5EF4-FFF2-40B4-BE49-F238E27FC236}">
                <a16:creationId xmlns:a16="http://schemas.microsoft.com/office/drawing/2014/main" id="{30D94226-54A2-DC43-B10A-25205F2E1976}"/>
              </a:ext>
            </a:extLst>
          </p:cNvPr>
          <p:cNvPicPr>
            <a:picLocks noGrp="1" noChangeAspect="1"/>
          </p:cNvPicPr>
          <p:nvPr>
            <p:ph idx="1"/>
          </p:nvPr>
        </p:nvPicPr>
        <p:blipFill>
          <a:blip r:embed="rId3"/>
          <a:stretch>
            <a:fillRect/>
          </a:stretch>
        </p:blipFill>
        <p:spPr>
          <a:xfrm>
            <a:off x="1760028" y="1038225"/>
            <a:ext cx="5623944" cy="5362575"/>
          </a:xfrm>
          <a:prstGeom prst="rect">
            <a:avLst/>
          </a:prstGeom>
        </p:spPr>
      </p:pic>
    </p:spTree>
    <p:extLst>
      <p:ext uri="{BB962C8B-B14F-4D97-AF65-F5344CB8AC3E}">
        <p14:creationId xmlns:p14="http://schemas.microsoft.com/office/powerpoint/2010/main" val="1353903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467600" cy="1143000"/>
          </a:xfrm>
        </p:spPr>
        <p:txBody>
          <a:bodyPr/>
          <a:lstStyle/>
          <a:p>
            <a:pPr algn="l"/>
            <a:r>
              <a:rPr lang="en-US" b="1" dirty="0">
                <a:solidFill>
                  <a:schemeClr val="accent1">
                    <a:lumMod val="50000"/>
                  </a:schemeClr>
                </a:solidFill>
              </a:rPr>
              <a:t>Processes…</a:t>
            </a:r>
          </a:p>
        </p:txBody>
      </p:sp>
      <p:sp>
        <p:nvSpPr>
          <p:cNvPr id="11" name="Text Placeholder 10"/>
          <p:cNvSpPr>
            <a:spLocks noGrp="1"/>
          </p:cNvSpPr>
          <p:nvPr>
            <p:ph type="body" idx="1"/>
          </p:nvPr>
        </p:nvSpPr>
        <p:spPr>
          <a:xfrm>
            <a:off x="685800" y="1098385"/>
            <a:ext cx="3657600" cy="730415"/>
          </a:xfrm>
        </p:spPr>
        <p:txBody>
          <a:bodyPr/>
          <a:lstStyle/>
          <a:p>
            <a:r>
              <a:rPr lang="en-US" dirty="0"/>
              <a:t>Resource Ownership</a:t>
            </a:r>
          </a:p>
        </p:txBody>
      </p:sp>
      <p:sp>
        <p:nvSpPr>
          <p:cNvPr id="3" name="Content Placeholder 2"/>
          <p:cNvSpPr>
            <a:spLocks noGrp="1"/>
          </p:cNvSpPr>
          <p:nvPr>
            <p:ph sz="half" idx="2"/>
          </p:nvPr>
        </p:nvSpPr>
        <p:spPr>
          <a:xfrm>
            <a:off x="522514" y="1900251"/>
            <a:ext cx="3657600" cy="3633788"/>
          </a:xfrm>
        </p:spPr>
        <p:txBody>
          <a:bodyPr>
            <a:normAutofit/>
          </a:bodyPr>
          <a:lstStyle/>
          <a:p>
            <a:pPr lvl="1">
              <a:buNone/>
            </a:pPr>
            <a:r>
              <a:rPr lang="en-US" sz="2400" dirty="0"/>
              <a:t>    </a:t>
            </a:r>
            <a:r>
              <a:rPr lang="en-US" sz="2400" dirty="0">
                <a:solidFill>
                  <a:schemeClr val="tx1"/>
                </a:solidFill>
              </a:rPr>
              <a:t>Process includes a virtual address space to hold the process image</a:t>
            </a:r>
          </a:p>
          <a:p>
            <a:pPr lvl="2"/>
            <a:r>
              <a:rPr lang="en-US" sz="1800" dirty="0"/>
              <a:t>the OS performs a protection function to prevent unwanted interference between processes with respect to resources</a:t>
            </a:r>
          </a:p>
          <a:p>
            <a:endParaRPr lang="en-US" dirty="0"/>
          </a:p>
        </p:txBody>
      </p:sp>
      <p:sp>
        <p:nvSpPr>
          <p:cNvPr id="12" name="Text Placeholder 11"/>
          <p:cNvSpPr>
            <a:spLocks noGrp="1"/>
          </p:cNvSpPr>
          <p:nvPr>
            <p:ph type="body" sz="quarter" idx="3"/>
          </p:nvPr>
        </p:nvSpPr>
        <p:spPr>
          <a:xfrm>
            <a:off x="4800600" y="1098385"/>
            <a:ext cx="3657600" cy="730415"/>
          </a:xfrm>
        </p:spPr>
        <p:txBody>
          <a:bodyPr/>
          <a:lstStyle/>
          <a:p>
            <a:r>
              <a:rPr lang="en-US" dirty="0"/>
              <a:t>Scheduling/Execution</a:t>
            </a:r>
          </a:p>
        </p:txBody>
      </p:sp>
      <p:sp>
        <p:nvSpPr>
          <p:cNvPr id="5" name="TextBox 4"/>
          <p:cNvSpPr txBox="1"/>
          <p:nvPr/>
        </p:nvSpPr>
        <p:spPr>
          <a:xfrm>
            <a:off x="4572000" y="1911137"/>
            <a:ext cx="4114800" cy="2662267"/>
          </a:xfrm>
          <a:prstGeom prst="rect">
            <a:avLst/>
          </a:prstGeom>
          <a:noFill/>
        </p:spPr>
        <p:txBody>
          <a:bodyPr wrap="square" rtlCol="0">
            <a:spAutoFit/>
          </a:bodyPr>
          <a:lstStyle/>
          <a:p>
            <a:pPr lvl="1">
              <a:buNone/>
            </a:pPr>
            <a:r>
              <a:rPr lang="en-US" sz="2400" dirty="0">
                <a:latin typeface="+mn-lt"/>
              </a:rPr>
              <a:t>Follows an execution path that may be interleaved with other processes</a:t>
            </a:r>
          </a:p>
          <a:p>
            <a:pPr marL="860425" lvl="2" indent="-282575">
              <a:spcBef>
                <a:spcPts val="600"/>
              </a:spcBef>
              <a:buClr>
                <a:schemeClr val="accent1"/>
              </a:buClr>
              <a:buSzPct val="75000"/>
              <a:buFont typeface="Wingdings" pitchFamily="2" charset="2"/>
              <a:buChar char="n"/>
            </a:pPr>
            <a:r>
              <a:rPr lang="en-US" dirty="0">
                <a:solidFill>
                  <a:schemeClr val="tx1">
                    <a:lumMod val="85000"/>
                    <a:lumOff val="15000"/>
                  </a:schemeClr>
                </a:solidFill>
                <a:latin typeface="+mn-lt"/>
              </a:rPr>
              <a:t>a process has an execution state (Running, Ready, etc.) and a dispatching priority and is scheduled and dispatched by the OS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769B-3FC5-934B-AC2E-22D36763B93F}"/>
              </a:ext>
            </a:extLst>
          </p:cNvPr>
          <p:cNvSpPr>
            <a:spLocks noGrp="1"/>
          </p:cNvSpPr>
          <p:nvPr>
            <p:ph type="title"/>
          </p:nvPr>
        </p:nvSpPr>
        <p:spPr/>
        <p:txBody>
          <a:bodyPr/>
          <a:lstStyle/>
          <a:p>
            <a:r>
              <a:rPr lang="en-NZ" b="1" dirty="0">
                <a:solidFill>
                  <a:schemeClr val="accent1">
                    <a:lumMod val="50000"/>
                  </a:schemeClr>
                </a:solidFill>
              </a:rPr>
              <a:t>Amdahl’s Law Exam Question</a:t>
            </a:r>
            <a:endParaRPr lang="en-US" dirty="0"/>
          </a:p>
        </p:txBody>
      </p:sp>
      <p:pic>
        <p:nvPicPr>
          <p:cNvPr id="4" name="Content Placeholder 3">
            <a:extLst>
              <a:ext uri="{FF2B5EF4-FFF2-40B4-BE49-F238E27FC236}">
                <a16:creationId xmlns:a16="http://schemas.microsoft.com/office/drawing/2014/main" id="{569F91BA-22C1-0645-8A47-A4F4C59D49CC}"/>
              </a:ext>
            </a:extLst>
          </p:cNvPr>
          <p:cNvPicPr>
            <a:picLocks noGrp="1" noChangeAspect="1"/>
          </p:cNvPicPr>
          <p:nvPr>
            <p:ph idx="1"/>
          </p:nvPr>
        </p:nvPicPr>
        <p:blipFill>
          <a:blip r:embed="rId3"/>
          <a:stretch>
            <a:fillRect/>
          </a:stretch>
        </p:blipFill>
        <p:spPr>
          <a:xfrm>
            <a:off x="1869089" y="1038225"/>
            <a:ext cx="5405821" cy="5362575"/>
          </a:xfrm>
          <a:prstGeom prst="rect">
            <a:avLst/>
          </a:prstGeom>
        </p:spPr>
      </p:pic>
      <p:pic>
        <p:nvPicPr>
          <p:cNvPr id="3" name="Picture 2" descr="Diagram&#10;&#10;Description automatically generated">
            <a:extLst>
              <a:ext uri="{FF2B5EF4-FFF2-40B4-BE49-F238E27FC236}">
                <a16:creationId xmlns:a16="http://schemas.microsoft.com/office/drawing/2014/main" id="{9CCF8697-654D-D3DF-0556-86EFF3C82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4" y="2538705"/>
            <a:ext cx="4013200" cy="1180807"/>
          </a:xfrm>
          <a:prstGeom prst="rect">
            <a:avLst/>
          </a:prstGeom>
        </p:spPr>
      </p:pic>
    </p:spTree>
    <p:extLst>
      <p:ext uri="{BB962C8B-B14F-4D97-AF65-F5344CB8AC3E}">
        <p14:creationId xmlns:p14="http://schemas.microsoft.com/office/powerpoint/2010/main" val="171146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6818-FF1E-5B47-B5F2-513E28EF4CCB}"/>
              </a:ext>
            </a:extLst>
          </p:cNvPr>
          <p:cNvSpPr>
            <a:spLocks noGrp="1"/>
          </p:cNvSpPr>
          <p:nvPr>
            <p:ph type="title"/>
          </p:nvPr>
        </p:nvSpPr>
        <p:spPr/>
        <p:txBody>
          <a:bodyPr/>
          <a:lstStyle/>
          <a:p>
            <a:r>
              <a:rPr lang="en-NZ" b="1" dirty="0">
                <a:solidFill>
                  <a:schemeClr val="accent1">
                    <a:lumMod val="50000"/>
                  </a:schemeClr>
                </a:solidFill>
              </a:rPr>
              <a:t>Amdahl’s Law Exam Question</a:t>
            </a:r>
            <a:endParaRPr lang="en-US" dirty="0"/>
          </a:p>
        </p:txBody>
      </p:sp>
      <p:pic>
        <p:nvPicPr>
          <p:cNvPr id="4" name="Content Placeholder 3">
            <a:extLst>
              <a:ext uri="{FF2B5EF4-FFF2-40B4-BE49-F238E27FC236}">
                <a16:creationId xmlns:a16="http://schemas.microsoft.com/office/drawing/2014/main" id="{7BAC30DA-3A87-F04B-906D-4842DBCBC5B1}"/>
              </a:ext>
            </a:extLst>
          </p:cNvPr>
          <p:cNvPicPr>
            <a:picLocks noGrp="1" noChangeAspect="1"/>
          </p:cNvPicPr>
          <p:nvPr>
            <p:ph idx="1"/>
          </p:nvPr>
        </p:nvPicPr>
        <p:blipFill>
          <a:blip r:embed="rId3"/>
          <a:stretch>
            <a:fillRect/>
          </a:stretch>
        </p:blipFill>
        <p:spPr>
          <a:xfrm>
            <a:off x="1869089" y="1038225"/>
            <a:ext cx="5405821" cy="5362575"/>
          </a:xfrm>
          <a:prstGeom prst="rect">
            <a:avLst/>
          </a:prstGeom>
        </p:spPr>
      </p:pic>
    </p:spTree>
    <p:extLst>
      <p:ext uri="{BB962C8B-B14F-4D97-AF65-F5344CB8AC3E}">
        <p14:creationId xmlns:p14="http://schemas.microsoft.com/office/powerpoint/2010/main" val="3997413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B1A7-0EBD-6A4C-BA25-591C5BA1A835}"/>
              </a:ext>
            </a:extLst>
          </p:cNvPr>
          <p:cNvSpPr>
            <a:spLocks noGrp="1"/>
          </p:cNvSpPr>
          <p:nvPr>
            <p:ph type="title"/>
          </p:nvPr>
        </p:nvSpPr>
        <p:spPr/>
        <p:txBody>
          <a:bodyPr/>
          <a:lstStyle/>
          <a:p>
            <a:r>
              <a:rPr lang="en-NZ" b="1" dirty="0">
                <a:solidFill>
                  <a:schemeClr val="accent1">
                    <a:lumMod val="50000"/>
                  </a:schemeClr>
                </a:solidFill>
              </a:rPr>
              <a:t>Amdahl’s Law Exam Question</a:t>
            </a:r>
            <a:endParaRPr lang="en-US" dirty="0"/>
          </a:p>
        </p:txBody>
      </p:sp>
      <p:pic>
        <p:nvPicPr>
          <p:cNvPr id="4" name="Content Placeholder 3">
            <a:extLst>
              <a:ext uri="{FF2B5EF4-FFF2-40B4-BE49-F238E27FC236}">
                <a16:creationId xmlns:a16="http://schemas.microsoft.com/office/drawing/2014/main" id="{F1F2622E-E5E2-5E4E-BBB7-D07621FF913E}"/>
              </a:ext>
            </a:extLst>
          </p:cNvPr>
          <p:cNvPicPr>
            <a:picLocks noGrp="1" noChangeAspect="1"/>
          </p:cNvPicPr>
          <p:nvPr>
            <p:ph idx="1"/>
          </p:nvPr>
        </p:nvPicPr>
        <p:blipFill>
          <a:blip r:embed="rId3"/>
          <a:stretch>
            <a:fillRect/>
          </a:stretch>
        </p:blipFill>
        <p:spPr>
          <a:xfrm>
            <a:off x="1943929" y="1038225"/>
            <a:ext cx="5256142" cy="5362575"/>
          </a:xfrm>
          <a:prstGeom prst="rect">
            <a:avLst/>
          </a:prstGeom>
        </p:spPr>
      </p:pic>
    </p:spTree>
    <p:extLst>
      <p:ext uri="{BB962C8B-B14F-4D97-AF65-F5344CB8AC3E}">
        <p14:creationId xmlns:p14="http://schemas.microsoft.com/office/powerpoint/2010/main" val="3189733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E2A8-A507-4133-91AD-171AF6B6EBF9}"/>
              </a:ext>
            </a:extLst>
          </p:cNvPr>
          <p:cNvSpPr>
            <a:spLocks noGrp="1"/>
          </p:cNvSpPr>
          <p:nvPr>
            <p:ph type="title"/>
          </p:nvPr>
        </p:nvSpPr>
        <p:spPr>
          <a:xfrm>
            <a:off x="457200" y="143060"/>
            <a:ext cx="8229600" cy="621464"/>
          </a:xfrm>
          <a:solidFill>
            <a:schemeClr val="accent2">
              <a:lumMod val="40000"/>
              <a:lumOff val="60000"/>
            </a:schemeClr>
          </a:solidFill>
        </p:spPr>
        <p:txBody>
          <a:bodyPr/>
          <a:lstStyle/>
          <a:p>
            <a:pPr algn="ctr"/>
            <a:r>
              <a:rPr lang="en-US" dirty="0">
                <a:solidFill>
                  <a:srgbClr val="C00000"/>
                </a:solidFill>
              </a:rPr>
              <a:t>Problem Time</a:t>
            </a:r>
          </a:p>
        </p:txBody>
      </p:sp>
      <p:sp>
        <p:nvSpPr>
          <p:cNvPr id="4" name="Content Placeholder 3">
            <a:extLst>
              <a:ext uri="{FF2B5EF4-FFF2-40B4-BE49-F238E27FC236}">
                <a16:creationId xmlns:a16="http://schemas.microsoft.com/office/drawing/2014/main" id="{FCE9F002-F6C2-4A79-8518-92C65A76DD48}"/>
              </a:ext>
            </a:extLst>
          </p:cNvPr>
          <p:cNvSpPr>
            <a:spLocks noGrp="1"/>
          </p:cNvSpPr>
          <p:nvPr>
            <p:ph sz="half" idx="1"/>
          </p:nvPr>
        </p:nvSpPr>
        <p:spPr>
          <a:xfrm>
            <a:off x="38975" y="960096"/>
            <a:ext cx="5292062" cy="3046429"/>
          </a:xfrm>
        </p:spPr>
        <p:txBody>
          <a:bodyPr vert="horz" lIns="91440" tIns="45720" rIns="91440" bIns="45720" rtlCol="0" anchor="t">
            <a:noAutofit/>
          </a:bodyPr>
          <a:lstStyle/>
          <a:p>
            <a:pPr marL="0" indent="0">
              <a:buNone/>
            </a:pPr>
            <a:r>
              <a:rPr lang="en-US" sz="1600" b="1" dirty="0">
                <a:latin typeface="Calibri"/>
                <a:cs typeface="Calibri"/>
              </a:rPr>
              <a:t>HW4. Q1.  </a:t>
            </a:r>
            <a:r>
              <a:rPr lang="en-US" sz="1600" dirty="0">
                <a:latin typeface="Calibri"/>
                <a:ea typeface="+mn-lt"/>
                <a:cs typeface="+mn-lt"/>
              </a:rPr>
              <a:t>Many current language specifications, such as for C and C++, are inadequate for multithreaded programs. This can have an impact on compilers and the correctness of code, as this problem illustrates. </a:t>
            </a:r>
            <a:r>
              <a:rPr lang="en-US" sz="1600" dirty="0"/>
              <a:t>Now consider the case in which thread A performs the function call:</a:t>
            </a:r>
            <a:br>
              <a:rPr lang="en-US" sz="1400" dirty="0"/>
            </a:br>
            <a:r>
              <a:rPr lang="en-US" sz="1400" dirty="0"/>
              <a:t>      </a:t>
            </a:r>
            <a:r>
              <a:rPr lang="en-US" sz="1400" dirty="0" err="1">
                <a:latin typeface="Courier New" panose="02070309020205020404" pitchFamily="49" charset="0"/>
                <a:cs typeface="Courier New" panose="02070309020205020404" pitchFamily="49" charset="0"/>
              </a:rPr>
              <a:t>count_positives</a:t>
            </a:r>
            <a:r>
              <a:rPr lang="en-US" sz="1400" dirty="0">
                <a:latin typeface="Courier New" panose="02070309020205020404" pitchFamily="49" charset="0"/>
                <a:cs typeface="Courier New" panose="02070309020205020404" pitchFamily="49" charset="0"/>
              </a:rPr>
              <a:t>(&lt;list with only </a:t>
            </a:r>
            <a:r>
              <a:rPr lang="en-US" sz="1400" dirty="0" err="1">
                <a:latin typeface="Courier New" panose="02070309020205020404" pitchFamily="49" charset="0"/>
                <a:cs typeface="Courier New" panose="02070309020205020404" pitchFamily="49" charset="0"/>
              </a:rPr>
              <a:t>neg.vals</a:t>
            </a:r>
            <a:r>
              <a:rPr lang="en-US" sz="1400" dirty="0">
                <a:latin typeface="Courier New" panose="02070309020205020404" pitchFamily="49" charset="0"/>
                <a:cs typeface="Courier New" panose="02070309020205020404" pitchFamily="49" charset="0"/>
              </a:rPr>
              <a:t>&gt;);</a:t>
            </a:r>
            <a:br>
              <a:rPr lang="en-US" sz="1400" dirty="0"/>
            </a:br>
            <a:r>
              <a:rPr lang="en-US" sz="1400" dirty="0"/>
              <a:t>while thread B performs the function body and modifies:</a:t>
            </a:r>
            <a:br>
              <a:rPr lang="en-US" sz="1400" dirty="0"/>
            </a:br>
            <a:r>
              <a:rPr lang="en-US" sz="1400" dirty="0"/>
              <a:t>     </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global_positives</a:t>
            </a:r>
            <a:r>
              <a:rPr lang="en-US" sz="1400" dirty="0">
                <a:latin typeface="Courier New" panose="02070309020205020404" pitchFamily="49" charset="0"/>
                <a:cs typeface="Courier New" panose="02070309020205020404" pitchFamily="49" charset="0"/>
              </a:rPr>
              <a:t>;</a:t>
            </a:r>
          </a:p>
          <a:p>
            <a:pPr marL="0" indent="0">
              <a:buNone/>
            </a:pPr>
            <a:r>
              <a:rPr lang="en-US" sz="1600" dirty="0"/>
              <a:t>A) What does the function do?</a:t>
            </a:r>
            <a:br>
              <a:rPr lang="en-US" sz="1600" dirty="0"/>
            </a:br>
            <a:r>
              <a:rPr lang="en-US" sz="1600" dirty="0"/>
              <a:t>B) The C language only addresses single-threaded execution. Does the use of two parallel threads create any problems or potential problems?</a:t>
            </a:r>
          </a:p>
          <a:p>
            <a:pPr marL="0" indent="0">
              <a:buNone/>
            </a:pPr>
            <a:endParaRPr lang="en-US" sz="1400" dirty="0"/>
          </a:p>
        </p:txBody>
      </p:sp>
      <p:sp>
        <p:nvSpPr>
          <p:cNvPr id="3" name="Rectangle 2">
            <a:extLst>
              <a:ext uri="{FF2B5EF4-FFF2-40B4-BE49-F238E27FC236}">
                <a16:creationId xmlns:a16="http://schemas.microsoft.com/office/drawing/2014/main" id="{2B802F61-FCB2-1F40-AB4E-4C00FDDEFC0C}"/>
              </a:ext>
            </a:extLst>
          </p:cNvPr>
          <p:cNvSpPr/>
          <p:nvPr/>
        </p:nvSpPr>
        <p:spPr>
          <a:xfrm>
            <a:off x="8610600" y="3048000"/>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8" name="Rectangle 7">
            <a:extLst>
              <a:ext uri="{FF2B5EF4-FFF2-40B4-BE49-F238E27FC236}">
                <a16:creationId xmlns:a16="http://schemas.microsoft.com/office/drawing/2014/main" id="{F8A936DA-8AA9-9C41-9FE8-3508B5F474EB}"/>
              </a:ext>
            </a:extLst>
          </p:cNvPr>
          <p:cNvSpPr/>
          <p:nvPr/>
        </p:nvSpPr>
        <p:spPr>
          <a:xfrm>
            <a:off x="8610600" y="1389771"/>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pic>
        <p:nvPicPr>
          <p:cNvPr id="9" name="Picture 8">
            <a:extLst>
              <a:ext uri="{FF2B5EF4-FFF2-40B4-BE49-F238E27FC236}">
                <a16:creationId xmlns:a16="http://schemas.microsoft.com/office/drawing/2014/main" id="{B881A0A1-4ACE-EA46-9E4E-72B56B88A5CC}"/>
              </a:ext>
            </a:extLst>
          </p:cNvPr>
          <p:cNvPicPr>
            <a:picLocks noChangeAspect="1"/>
          </p:cNvPicPr>
          <p:nvPr/>
        </p:nvPicPr>
        <p:blipFill>
          <a:blip r:embed="rId3"/>
          <a:stretch>
            <a:fillRect/>
          </a:stretch>
        </p:blipFill>
        <p:spPr>
          <a:xfrm>
            <a:off x="5320352" y="960096"/>
            <a:ext cx="3290248" cy="3300158"/>
          </a:xfrm>
          <a:prstGeom prst="rect">
            <a:avLst/>
          </a:prstGeom>
        </p:spPr>
      </p:pic>
    </p:spTree>
    <p:extLst>
      <p:ext uri="{BB962C8B-B14F-4D97-AF65-F5344CB8AC3E}">
        <p14:creationId xmlns:p14="http://schemas.microsoft.com/office/powerpoint/2010/main" val="953342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E2A8-A507-4133-91AD-171AF6B6EBF9}"/>
              </a:ext>
            </a:extLst>
          </p:cNvPr>
          <p:cNvSpPr>
            <a:spLocks noGrp="1"/>
          </p:cNvSpPr>
          <p:nvPr>
            <p:ph type="title"/>
          </p:nvPr>
        </p:nvSpPr>
        <p:spPr>
          <a:xfrm>
            <a:off x="457200" y="143060"/>
            <a:ext cx="8229600" cy="621464"/>
          </a:xfrm>
          <a:solidFill>
            <a:schemeClr val="accent2">
              <a:lumMod val="40000"/>
              <a:lumOff val="60000"/>
            </a:schemeClr>
          </a:solidFill>
        </p:spPr>
        <p:txBody>
          <a:bodyPr/>
          <a:lstStyle/>
          <a:p>
            <a:pPr algn="ctr"/>
            <a:r>
              <a:rPr lang="en-US" dirty="0">
                <a:solidFill>
                  <a:srgbClr val="C00000"/>
                </a:solidFill>
              </a:rPr>
              <a:t>Problem Time</a:t>
            </a:r>
          </a:p>
        </p:txBody>
      </p:sp>
      <p:sp>
        <p:nvSpPr>
          <p:cNvPr id="5" name="Content Placeholder 3">
            <a:extLst>
              <a:ext uri="{FF2B5EF4-FFF2-40B4-BE49-F238E27FC236}">
                <a16:creationId xmlns:a16="http://schemas.microsoft.com/office/drawing/2014/main" id="{5DE00D48-4158-4937-9122-D2F5B41D5FF7}"/>
              </a:ext>
            </a:extLst>
          </p:cNvPr>
          <p:cNvSpPr txBox="1">
            <a:spLocks/>
          </p:cNvSpPr>
          <p:nvPr/>
        </p:nvSpPr>
        <p:spPr>
          <a:xfrm>
            <a:off x="304800" y="983400"/>
            <a:ext cx="4871720" cy="4706546"/>
          </a:xfrm>
          <a:prstGeom prst="rect">
            <a:avLst/>
          </a:prstGeom>
        </p:spPr>
        <p:txBody>
          <a:bodyPr vert="horz" lIns="91440" tIns="45720" rIns="91440" bIns="45720" rtlCol="0" anchor="t">
            <a:normAutofit/>
          </a:bodyPr>
          <a:lstStyle>
            <a:lvl1pPr marL="282575" indent="-282575" algn="l" defTabSz="914400" rtl="0" eaLnBrk="1" latinLnBrk="0" hangingPunct="1">
              <a:spcBef>
                <a:spcPts val="18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fontAlgn="auto">
              <a:spcAft>
                <a:spcPts val="0"/>
              </a:spcAft>
              <a:buFont typeface="Wingdings" pitchFamily="2" charset="2"/>
              <a:buNone/>
            </a:pPr>
            <a:r>
              <a:rPr lang="en-US" sz="1600" b="1" dirty="0"/>
              <a:t>HW4. Q2</a:t>
            </a:r>
            <a:r>
              <a:rPr lang="en-US" sz="1600" dirty="0"/>
              <a:t>. Some existing optimizing compilers (including </a:t>
            </a:r>
            <a:r>
              <a:rPr lang="en-US" sz="1600" dirty="0" err="1"/>
              <a:t>gcc</a:t>
            </a:r>
            <a:r>
              <a:rPr lang="en-US" sz="1600" dirty="0"/>
              <a:t>, which tends to be relatively conservative) will "optimize" count positives to something similar to:</a:t>
            </a:r>
          </a:p>
          <a:p>
            <a:pPr marL="0" indent="0" fontAlgn="auto">
              <a:spcAft>
                <a:spcPts val="0"/>
              </a:spcAft>
              <a:buFont typeface="Wingdings" pitchFamily="2" charset="2"/>
              <a:buNone/>
            </a:pPr>
            <a:r>
              <a:rPr lang="en-US" sz="1600" dirty="0"/>
              <a:t>What problem or potential problems occur with this compiled version of the program if threads A and B are executed concurrently?</a:t>
            </a:r>
          </a:p>
          <a:p>
            <a:pPr marL="0" indent="0" fontAlgn="auto">
              <a:spcAft>
                <a:spcPts val="0"/>
              </a:spcAft>
              <a:buFont typeface="Wingdings" pitchFamily="2" charset="2"/>
              <a:buNone/>
            </a:pPr>
            <a:endParaRPr lang="en-US" sz="1600" dirty="0"/>
          </a:p>
        </p:txBody>
      </p:sp>
      <p:sp>
        <p:nvSpPr>
          <p:cNvPr id="7" name="TextBox 6">
            <a:extLst>
              <a:ext uri="{FF2B5EF4-FFF2-40B4-BE49-F238E27FC236}">
                <a16:creationId xmlns:a16="http://schemas.microsoft.com/office/drawing/2014/main" id="{C2EABB05-648A-42DC-8712-1C5A5CD10F49}"/>
              </a:ext>
            </a:extLst>
          </p:cNvPr>
          <p:cNvSpPr txBox="1"/>
          <p:nvPr/>
        </p:nvSpPr>
        <p:spPr>
          <a:xfrm>
            <a:off x="4496456" y="3215132"/>
            <a:ext cx="4572000" cy="1815882"/>
          </a:xfrm>
          <a:prstGeom prst="rect">
            <a:avLst/>
          </a:prstGeom>
          <a:noFill/>
        </p:spPr>
        <p:txBody>
          <a:bodyPr wrap="square">
            <a:spAutoFit/>
          </a:bodyPr>
          <a:lstStyle/>
          <a:p>
            <a:pPr marL="266700" marR="0">
              <a:spcBef>
                <a:spcPts val="0"/>
              </a:spcBef>
              <a:spcAft>
                <a:spcPts val="0"/>
              </a:spcAft>
            </a:pPr>
            <a:r>
              <a:rPr lang="en-US" sz="1400" b="1" kern="100" dirty="0">
                <a:effectLst/>
                <a:latin typeface="Courier New" panose="02070309020205020404" pitchFamily="49" charset="0"/>
                <a:ea typeface="Noto Sans CJK SC"/>
                <a:cs typeface="Courier New" panose="02070309020205020404" pitchFamily="49" charset="0"/>
              </a:rPr>
              <a:t>void </a:t>
            </a:r>
            <a:r>
              <a:rPr lang="en-US" sz="1400" b="1" kern="100" dirty="0" err="1">
                <a:effectLst/>
                <a:latin typeface="Courier New" panose="02070309020205020404" pitchFamily="49" charset="0"/>
                <a:ea typeface="Noto Sans CJK SC"/>
                <a:cs typeface="Courier New" panose="02070309020205020404" pitchFamily="49" charset="0"/>
              </a:rPr>
              <a:t>count_positives</a:t>
            </a:r>
            <a:r>
              <a:rPr lang="en-US" sz="1400" b="1" kern="100" dirty="0">
                <a:effectLst/>
                <a:latin typeface="Courier New" panose="02070309020205020404" pitchFamily="49" charset="0"/>
                <a:ea typeface="Noto Sans CJK SC"/>
                <a:cs typeface="Courier New" panose="02070309020205020404" pitchFamily="49" charset="0"/>
              </a:rPr>
              <a:t>(list l) {</a:t>
            </a:r>
          </a:p>
          <a:p>
            <a:pPr marL="533400" marR="0">
              <a:spcBef>
                <a:spcPts val="0"/>
              </a:spcBef>
              <a:spcAft>
                <a:spcPts val="0"/>
              </a:spcAft>
            </a:pPr>
            <a:r>
              <a:rPr lang="en-US" sz="1400" b="1" kern="100" dirty="0">
                <a:effectLst/>
                <a:latin typeface="Courier New" panose="02070309020205020404" pitchFamily="49" charset="0"/>
                <a:ea typeface="Noto Sans CJK SC"/>
                <a:cs typeface="Courier New" panose="02070309020205020404" pitchFamily="49" charset="0"/>
              </a:rPr>
              <a:t>list p;</a:t>
            </a:r>
            <a:br>
              <a:rPr lang="en-US" sz="1400" b="1" kern="100" dirty="0">
                <a:effectLst/>
                <a:latin typeface="Courier New" panose="02070309020205020404" pitchFamily="49" charset="0"/>
                <a:ea typeface="Noto Sans CJK SC"/>
                <a:cs typeface="Courier New" panose="02070309020205020404" pitchFamily="49" charset="0"/>
              </a:rPr>
            </a:br>
            <a:r>
              <a:rPr lang="en-US" sz="1400" b="1" kern="100" dirty="0">
                <a:effectLst/>
                <a:latin typeface="Courier New" panose="02070309020205020404" pitchFamily="49" charset="0"/>
                <a:ea typeface="Noto Sans CJK SC"/>
                <a:cs typeface="Courier New" panose="02070309020205020404" pitchFamily="49" charset="0"/>
              </a:rPr>
              <a:t>register int r;</a:t>
            </a:r>
            <a:br>
              <a:rPr lang="en-US" sz="1400" b="1" kern="100" dirty="0">
                <a:effectLst/>
                <a:latin typeface="Courier New" panose="02070309020205020404" pitchFamily="49" charset="0"/>
                <a:ea typeface="Noto Sans CJK SC"/>
                <a:cs typeface="Courier New" panose="02070309020205020404" pitchFamily="49" charset="0"/>
              </a:rPr>
            </a:br>
            <a:r>
              <a:rPr lang="en-US" sz="1400" b="1" kern="100" dirty="0">
                <a:effectLst/>
                <a:latin typeface="Courier New" panose="02070309020205020404" pitchFamily="49" charset="0"/>
                <a:ea typeface="Noto Sans CJK SC"/>
                <a:cs typeface="Courier New" panose="02070309020205020404" pitchFamily="49" charset="0"/>
              </a:rPr>
              <a:t>r = </a:t>
            </a:r>
            <a:r>
              <a:rPr lang="en-US" sz="1400" b="1" kern="100" dirty="0" err="1">
                <a:effectLst/>
                <a:latin typeface="Courier New" panose="02070309020205020404" pitchFamily="49" charset="0"/>
                <a:ea typeface="Noto Sans CJK SC"/>
                <a:cs typeface="Courier New" panose="02070309020205020404" pitchFamily="49" charset="0"/>
              </a:rPr>
              <a:t>global_positives</a:t>
            </a:r>
            <a:r>
              <a:rPr lang="en-US" sz="1400" b="1" kern="100" dirty="0">
                <a:effectLst/>
                <a:latin typeface="Courier New" panose="02070309020205020404" pitchFamily="49" charset="0"/>
                <a:ea typeface="Noto Sans CJK SC"/>
                <a:cs typeface="Courier New" panose="02070309020205020404" pitchFamily="49" charset="0"/>
              </a:rPr>
              <a:t>;</a:t>
            </a:r>
            <a:br>
              <a:rPr lang="en-US" sz="1400" b="1" kern="100" dirty="0">
                <a:effectLst/>
                <a:latin typeface="Courier New" panose="02070309020205020404" pitchFamily="49" charset="0"/>
                <a:ea typeface="Noto Sans CJK SC"/>
                <a:cs typeface="Courier New" panose="02070309020205020404" pitchFamily="49" charset="0"/>
              </a:rPr>
            </a:br>
            <a:r>
              <a:rPr lang="en-US" sz="1400" b="1" kern="100" dirty="0">
                <a:effectLst/>
                <a:latin typeface="Courier New" panose="02070309020205020404" pitchFamily="49" charset="0"/>
                <a:ea typeface="Noto Sans CJK SC"/>
                <a:cs typeface="Courier New" panose="02070309020205020404" pitchFamily="49" charset="0"/>
              </a:rPr>
              <a:t>for (p = l; p; p = p -&gt; next)</a:t>
            </a:r>
            <a:br>
              <a:rPr lang="en-US" sz="1400" b="1" kern="100" dirty="0">
                <a:effectLst/>
                <a:latin typeface="Courier New" panose="02070309020205020404" pitchFamily="49" charset="0"/>
                <a:ea typeface="Noto Sans CJK SC"/>
                <a:cs typeface="Courier New" panose="02070309020205020404" pitchFamily="49" charset="0"/>
              </a:rPr>
            </a:br>
            <a:r>
              <a:rPr lang="en-US" sz="1400" b="1" kern="100" dirty="0">
                <a:effectLst/>
                <a:latin typeface="Courier New" panose="02070309020205020404" pitchFamily="49" charset="0"/>
                <a:ea typeface="Noto Sans CJK SC"/>
                <a:cs typeface="Courier New" panose="02070309020205020404" pitchFamily="49" charset="0"/>
              </a:rPr>
              <a:t>   if (p -&gt; </a:t>
            </a:r>
            <a:r>
              <a:rPr lang="en-US" sz="1400" b="1" kern="100" dirty="0" err="1">
                <a:effectLst/>
                <a:latin typeface="Courier New" panose="02070309020205020404" pitchFamily="49" charset="0"/>
                <a:ea typeface="Noto Sans CJK SC"/>
                <a:cs typeface="Courier New" panose="02070309020205020404" pitchFamily="49" charset="0"/>
              </a:rPr>
              <a:t>val</a:t>
            </a:r>
            <a:r>
              <a:rPr lang="en-US" sz="1400" b="1" kern="100" dirty="0">
                <a:effectLst/>
                <a:latin typeface="Courier New" panose="02070309020205020404" pitchFamily="49" charset="0"/>
                <a:ea typeface="Noto Sans CJK SC"/>
                <a:cs typeface="Courier New" panose="02070309020205020404" pitchFamily="49" charset="0"/>
              </a:rPr>
              <a:t> &gt; 0.0) ++r;</a:t>
            </a:r>
            <a:br>
              <a:rPr lang="en-US" sz="1400" b="1" kern="100" dirty="0">
                <a:effectLst/>
                <a:latin typeface="Courier New" panose="02070309020205020404" pitchFamily="49" charset="0"/>
                <a:ea typeface="Noto Sans CJK SC"/>
                <a:cs typeface="Courier New" panose="02070309020205020404" pitchFamily="49" charset="0"/>
              </a:rPr>
            </a:br>
            <a:r>
              <a:rPr lang="en-US" sz="1400" b="1" kern="100" dirty="0" err="1">
                <a:effectLst/>
                <a:latin typeface="Courier New" panose="02070309020205020404" pitchFamily="49" charset="0"/>
                <a:ea typeface="Noto Sans CJK SC"/>
                <a:cs typeface="Courier New" panose="02070309020205020404" pitchFamily="49" charset="0"/>
              </a:rPr>
              <a:t>global_positives</a:t>
            </a:r>
            <a:r>
              <a:rPr lang="en-US" sz="1400" b="1" kern="100" dirty="0">
                <a:effectLst/>
                <a:latin typeface="Courier New" panose="02070309020205020404" pitchFamily="49" charset="0"/>
                <a:ea typeface="Noto Sans CJK SC"/>
                <a:cs typeface="Courier New" panose="02070309020205020404" pitchFamily="49" charset="0"/>
              </a:rPr>
              <a:t> = r;</a:t>
            </a:r>
          </a:p>
          <a:p>
            <a:pPr marL="266700" marR="0">
              <a:spcBef>
                <a:spcPts val="0"/>
              </a:spcBef>
              <a:spcAft>
                <a:spcPts val="0"/>
              </a:spcAft>
            </a:pPr>
            <a:r>
              <a:rPr lang="en-US" sz="1400" b="1" kern="100" dirty="0">
                <a:effectLst/>
                <a:latin typeface="Courier New" panose="02070309020205020404" pitchFamily="49" charset="0"/>
                <a:ea typeface="Noto Sans CJK SC"/>
                <a:cs typeface="Courier New" panose="02070309020205020404" pitchFamily="49" charset="0"/>
              </a:rPr>
              <a:t>}</a:t>
            </a:r>
          </a:p>
        </p:txBody>
      </p:sp>
      <p:sp>
        <p:nvSpPr>
          <p:cNvPr id="9" name="Rectangle 8">
            <a:extLst>
              <a:ext uri="{FF2B5EF4-FFF2-40B4-BE49-F238E27FC236}">
                <a16:creationId xmlns:a16="http://schemas.microsoft.com/office/drawing/2014/main" id="{33679345-2056-9A4E-A3A3-5FE7D270A686}"/>
              </a:ext>
            </a:extLst>
          </p:cNvPr>
          <p:cNvSpPr/>
          <p:nvPr/>
        </p:nvSpPr>
        <p:spPr>
          <a:xfrm>
            <a:off x="8388391" y="3681702"/>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10" name="Rectangle 9">
            <a:extLst>
              <a:ext uri="{FF2B5EF4-FFF2-40B4-BE49-F238E27FC236}">
                <a16:creationId xmlns:a16="http://schemas.microsoft.com/office/drawing/2014/main" id="{393560AD-3DA9-8C48-AF33-D124A5C16E66}"/>
              </a:ext>
            </a:extLst>
          </p:cNvPr>
          <p:cNvSpPr/>
          <p:nvPr/>
        </p:nvSpPr>
        <p:spPr>
          <a:xfrm>
            <a:off x="8388391" y="1596128"/>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pic>
        <p:nvPicPr>
          <p:cNvPr id="11" name="Picture 10">
            <a:extLst>
              <a:ext uri="{FF2B5EF4-FFF2-40B4-BE49-F238E27FC236}">
                <a16:creationId xmlns:a16="http://schemas.microsoft.com/office/drawing/2014/main" id="{DECBBD97-4661-124F-8183-DBAA37C0D0A4}"/>
              </a:ext>
            </a:extLst>
          </p:cNvPr>
          <p:cNvPicPr>
            <a:picLocks noChangeAspect="1"/>
          </p:cNvPicPr>
          <p:nvPr/>
        </p:nvPicPr>
        <p:blipFill rotWithShape="1">
          <a:blip r:embed="rId3"/>
          <a:srcRect b="56290"/>
          <a:stretch/>
        </p:blipFill>
        <p:spPr>
          <a:xfrm>
            <a:off x="4953000" y="1255869"/>
            <a:ext cx="3290248" cy="1442518"/>
          </a:xfrm>
          <a:prstGeom prst="rect">
            <a:avLst/>
          </a:prstGeom>
        </p:spPr>
      </p:pic>
      <p:pic>
        <p:nvPicPr>
          <p:cNvPr id="12" name="Picture 11">
            <a:extLst>
              <a:ext uri="{FF2B5EF4-FFF2-40B4-BE49-F238E27FC236}">
                <a16:creationId xmlns:a16="http://schemas.microsoft.com/office/drawing/2014/main" id="{F60B8BEB-BEA9-064C-BE7C-C28AED652C65}"/>
              </a:ext>
            </a:extLst>
          </p:cNvPr>
          <p:cNvPicPr>
            <a:picLocks noChangeAspect="1"/>
          </p:cNvPicPr>
          <p:nvPr/>
        </p:nvPicPr>
        <p:blipFill rotWithShape="1">
          <a:blip r:embed="rId3"/>
          <a:srcRect t="48365"/>
          <a:stretch/>
        </p:blipFill>
        <p:spPr>
          <a:xfrm>
            <a:off x="907143" y="3265791"/>
            <a:ext cx="3290248" cy="1704054"/>
          </a:xfrm>
          <a:prstGeom prst="rect">
            <a:avLst/>
          </a:prstGeom>
        </p:spPr>
      </p:pic>
      <p:sp>
        <p:nvSpPr>
          <p:cNvPr id="13" name="&quot;No&quot; Symbol 12">
            <a:extLst>
              <a:ext uri="{FF2B5EF4-FFF2-40B4-BE49-F238E27FC236}">
                <a16:creationId xmlns:a16="http://schemas.microsoft.com/office/drawing/2014/main" id="{FAC0650C-0F42-BF40-928C-31A8E1C1FAFE}"/>
              </a:ext>
            </a:extLst>
          </p:cNvPr>
          <p:cNvSpPr/>
          <p:nvPr/>
        </p:nvSpPr>
        <p:spPr>
          <a:xfrm>
            <a:off x="535719" y="3643602"/>
            <a:ext cx="894009" cy="8382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08083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Chapter 4</a:t>
            </a:r>
          </a:p>
        </p:txBody>
      </p:sp>
      <p:sp>
        <p:nvSpPr>
          <p:cNvPr id="3" name="Content Placeholder 2"/>
          <p:cNvSpPr>
            <a:spLocks noGrp="1"/>
          </p:cNvSpPr>
          <p:nvPr>
            <p:ph sz="half" idx="1"/>
          </p:nvPr>
        </p:nvSpPr>
        <p:spPr>
          <a:xfrm>
            <a:off x="658904" y="2057400"/>
            <a:ext cx="3657600" cy="4648200"/>
          </a:xfrm>
        </p:spPr>
        <p:txBody>
          <a:bodyPr>
            <a:normAutofit/>
          </a:bodyPr>
          <a:lstStyle/>
          <a:p>
            <a:pPr marL="342900" lvl="0" indent="-279400"/>
            <a:r>
              <a:rPr lang="en-US" sz="2162" dirty="0">
                <a:solidFill>
                  <a:schemeClr val="tx1"/>
                </a:solidFill>
              </a:rPr>
              <a:t>Processes and threads</a:t>
            </a:r>
          </a:p>
          <a:p>
            <a:pPr marL="638175" lvl="1" indent="-279400"/>
            <a:r>
              <a:rPr lang="en-US" sz="1882" dirty="0">
                <a:solidFill>
                  <a:schemeClr val="tx1"/>
                </a:solidFill>
              </a:rPr>
              <a:t>Multithreading</a:t>
            </a:r>
          </a:p>
          <a:p>
            <a:pPr marL="638175" lvl="1" indent="-279400"/>
            <a:r>
              <a:rPr lang="en-US" sz="1882" dirty="0">
                <a:solidFill>
                  <a:schemeClr val="tx1"/>
                </a:solidFill>
              </a:rPr>
              <a:t>Thread functionality</a:t>
            </a:r>
          </a:p>
          <a:p>
            <a:pPr marL="342900" lvl="0" indent="-279400"/>
            <a:r>
              <a:rPr lang="en-US" sz="2162" dirty="0">
                <a:solidFill>
                  <a:schemeClr val="tx1"/>
                </a:solidFill>
              </a:rPr>
              <a:t>Multicore and multithreading</a:t>
            </a:r>
          </a:p>
          <a:p>
            <a:pPr marL="342900" lvl="0" indent="-279400"/>
            <a:r>
              <a:rPr lang="en-US" sz="2162" b="1" dirty="0">
                <a:solidFill>
                  <a:srgbClr val="FF0000"/>
                </a:solidFill>
              </a:rPr>
              <a:t>Types of threads</a:t>
            </a:r>
          </a:p>
          <a:p>
            <a:pPr marL="638175" lvl="1" indent="-279400"/>
            <a:r>
              <a:rPr lang="en-US" sz="1882" b="1" dirty="0">
                <a:solidFill>
                  <a:srgbClr val="FF0000"/>
                </a:solidFill>
              </a:rPr>
              <a:t>User level and kernel level threads</a:t>
            </a:r>
          </a:p>
          <a:p>
            <a:pPr marL="342900" lvl="0" indent="-279400"/>
            <a:endParaRPr lang="en-US" sz="2162" dirty="0">
              <a:solidFill>
                <a:schemeClr val="tx1"/>
              </a:solidFill>
            </a:endParaRPr>
          </a:p>
          <a:p>
            <a:pPr marL="911225" indent="-231775"/>
            <a:endParaRPr lang="en-US" sz="2400" dirty="0"/>
          </a:p>
        </p:txBody>
      </p:sp>
      <p:sp>
        <p:nvSpPr>
          <p:cNvPr id="5" name="Content Placeholder 4"/>
          <p:cNvSpPr>
            <a:spLocks noGrp="1"/>
          </p:cNvSpPr>
          <p:nvPr>
            <p:ph sz="half" idx="2"/>
          </p:nvPr>
        </p:nvSpPr>
        <p:spPr>
          <a:xfrm>
            <a:off x="4831308" y="2057400"/>
            <a:ext cx="3779292" cy="4648200"/>
          </a:xfrm>
        </p:spPr>
        <p:txBody>
          <a:bodyPr>
            <a:normAutofit lnSpcReduction="10000"/>
          </a:bodyPr>
          <a:lstStyle/>
          <a:p>
            <a:r>
              <a:rPr lang="en-US" sz="2118" dirty="0"/>
              <a:t>Solaris thread and SMP management</a:t>
            </a:r>
          </a:p>
          <a:p>
            <a:pPr marL="638175" lvl="1" indent="-279400"/>
            <a:r>
              <a:rPr lang="en-US" sz="1882" dirty="0">
                <a:solidFill>
                  <a:schemeClr val="tx1"/>
                </a:solidFill>
              </a:rPr>
              <a:t>Multithreaded architecture</a:t>
            </a:r>
          </a:p>
          <a:p>
            <a:pPr marL="638175" lvl="1" indent="-279400"/>
            <a:r>
              <a:rPr lang="en-US" sz="1882" dirty="0">
                <a:solidFill>
                  <a:schemeClr val="tx1"/>
                </a:solidFill>
              </a:rPr>
              <a:t>Motivation</a:t>
            </a:r>
          </a:p>
          <a:p>
            <a:pPr marL="638175" lvl="1" indent="-279400"/>
            <a:r>
              <a:rPr lang="en-US" sz="1882" dirty="0">
                <a:solidFill>
                  <a:schemeClr val="tx1"/>
                </a:solidFill>
              </a:rPr>
              <a:t>Process structure</a:t>
            </a:r>
          </a:p>
          <a:p>
            <a:pPr marL="638175" lvl="1" indent="-279400"/>
            <a:r>
              <a:rPr lang="en-US" sz="1882" dirty="0">
                <a:solidFill>
                  <a:schemeClr val="tx1"/>
                </a:solidFill>
              </a:rPr>
              <a:t>Thread execution</a:t>
            </a:r>
          </a:p>
          <a:p>
            <a:pPr marL="638175" lvl="1" indent="-279400"/>
            <a:r>
              <a:rPr lang="en-US" sz="1882" dirty="0">
                <a:solidFill>
                  <a:schemeClr val="tx1"/>
                </a:solidFill>
              </a:rPr>
              <a:t>Interrupts as threads</a:t>
            </a:r>
          </a:p>
          <a:p>
            <a:r>
              <a:rPr lang="en-US" sz="2118" dirty="0"/>
              <a:t>Linux process and thread management</a:t>
            </a:r>
          </a:p>
          <a:p>
            <a:pPr lvl="1"/>
            <a:r>
              <a:rPr lang="en-US" sz="1882" dirty="0"/>
              <a:t>Tasks/threads/namespaces</a:t>
            </a:r>
          </a:p>
          <a:p>
            <a:r>
              <a:rPr lang="en-US" sz="2118" dirty="0"/>
              <a:t>Mac OS X grand central dispatch</a:t>
            </a:r>
          </a:p>
        </p:txBody>
      </p:sp>
    </p:spTree>
    <p:extLst>
      <p:ext uri="{BB962C8B-B14F-4D97-AF65-F5344CB8AC3E}">
        <p14:creationId xmlns:p14="http://schemas.microsoft.com/office/powerpoint/2010/main" val="2403568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56252"/>
            <a:ext cx="7824788" cy="1143947"/>
          </a:xfrm>
        </p:spPr>
        <p:txBody>
          <a:bodyPr/>
          <a:lstStyle/>
          <a:p>
            <a:pPr algn="ctr"/>
            <a:endParaRPr lang="en-NZ" sz="4800" b="1" dirty="0">
              <a:solidFill>
                <a:schemeClr val="tx1"/>
              </a:solidFill>
            </a:endParaRP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938682339"/>
              </p:ext>
            </p:extLst>
          </p:nvPr>
        </p:nvGraphicFramePr>
        <p:xfrm>
          <a:off x="407987" y="1600200"/>
          <a:ext cx="81534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lumMod val="50000"/>
                  </a:schemeClr>
                </a:solidFill>
              </a:rPr>
              <a:t>User-Level Threads (ULTs)</a:t>
            </a:r>
          </a:p>
        </p:txBody>
      </p:sp>
      <p:sp>
        <p:nvSpPr>
          <p:cNvPr id="3" name="Content Placeholder 2"/>
          <p:cNvSpPr>
            <a:spLocks noGrp="1"/>
          </p:cNvSpPr>
          <p:nvPr>
            <p:ph idx="1"/>
          </p:nvPr>
        </p:nvSpPr>
        <p:spPr>
          <a:xfrm>
            <a:off x="457200" y="1037492"/>
            <a:ext cx="4191000" cy="5363307"/>
          </a:xfrm>
        </p:spPr>
        <p:txBody>
          <a:bodyPr/>
          <a:lstStyle/>
          <a:p>
            <a:r>
              <a:rPr lang="en-US" sz="2800" dirty="0"/>
              <a:t>All thread management is done by the application</a:t>
            </a:r>
          </a:p>
          <a:p>
            <a:r>
              <a:rPr lang="en-US" sz="2800" dirty="0"/>
              <a:t>The kernel is not aware of the existence of threads</a:t>
            </a:r>
          </a:p>
          <a:p>
            <a:endParaRPr lang="en-US" dirty="0"/>
          </a:p>
        </p:txBody>
      </p:sp>
      <p:pic>
        <p:nvPicPr>
          <p:cNvPr id="5" name="Picture 4" descr="f5.pdf"/>
          <p:cNvPicPr>
            <a:picLocks noChangeAspect="1"/>
          </p:cNvPicPr>
          <p:nvPr/>
        </p:nvPicPr>
        <p:blipFill>
          <a:blip r:embed="rId3"/>
          <a:srcRect l="2727" t="10588" r="65455" b="35294"/>
          <a:stretch>
            <a:fillRect/>
          </a:stretch>
        </p:blipFill>
        <p:spPr>
          <a:xfrm>
            <a:off x="4267200" y="1143000"/>
            <a:ext cx="4191000" cy="55082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xmlns:mv="urn:schemas-microsoft-com:mac:vml">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4886D77C-AF8D-A148-B42A-9FC8F109879E}"/>
              </a:ext>
            </a:extLst>
          </p:cNvPr>
          <p:cNvSpPr>
            <a:spLocks noGrp="1" noChangeArrowheads="1"/>
          </p:cNvSpPr>
          <p:nvPr>
            <p:ph type="title"/>
          </p:nvPr>
        </p:nvSpPr>
        <p:spPr/>
        <p:txBody>
          <a:bodyPr/>
          <a:lstStyle/>
          <a:p>
            <a:r>
              <a:rPr lang="en-US" altLang="en-US"/>
              <a:t>User-Level Threads</a:t>
            </a:r>
          </a:p>
        </p:txBody>
      </p:sp>
      <p:pic>
        <p:nvPicPr>
          <p:cNvPr id="45058" name="Content Placeholder 3">
            <a:extLst>
              <a:ext uri="{FF2B5EF4-FFF2-40B4-BE49-F238E27FC236}">
                <a16:creationId xmlns:a16="http://schemas.microsoft.com/office/drawing/2014/main" id="{34BB4C2E-5F2B-5F42-A17C-B7AE986CAA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72866" y="1729979"/>
            <a:ext cx="5198269" cy="3398044"/>
          </a:xfrm>
        </p:spPr>
      </p:pic>
      <p:sp>
        <p:nvSpPr>
          <p:cNvPr id="45059" name="Rectangle 4">
            <a:extLst>
              <a:ext uri="{FF2B5EF4-FFF2-40B4-BE49-F238E27FC236}">
                <a16:creationId xmlns:a16="http://schemas.microsoft.com/office/drawing/2014/main" id="{1F3ACEAB-2E5E-1A41-8F26-0ADFDE07FD6E}"/>
              </a:ext>
            </a:extLst>
          </p:cNvPr>
          <p:cNvSpPr>
            <a:spLocks noChangeArrowheads="1"/>
          </p:cNvSpPr>
          <p:nvPr/>
        </p:nvSpPr>
        <p:spPr bwMode="auto">
          <a:xfrm>
            <a:off x="2171700" y="5360194"/>
            <a:ext cx="544472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kumimoji="1" sz="2400">
                <a:solidFill>
                  <a:schemeClr val="tx1"/>
                </a:solidFill>
                <a:latin typeface="Helvetica" pitchFamily="2" charset="0"/>
                <a:ea typeface="MS PGothic" panose="020B0600070205080204" pitchFamily="34" charset="-128"/>
              </a:defRPr>
            </a:lvl1pPr>
            <a:lvl2pPr marL="742950" indent="-285750">
              <a:spcBef>
                <a:spcPct val="35000"/>
              </a:spcBef>
              <a:buClr>
                <a:srgbClr val="CC6600"/>
              </a:buClr>
              <a:buSzPct val="80000"/>
              <a:buFont typeface="Monotype Sorts" pitchFamily="2" charset="2"/>
              <a:buChar char="l"/>
              <a:defRPr kumimoji="1" sz="2000">
                <a:solidFill>
                  <a:schemeClr val="tx1"/>
                </a:solidFill>
                <a:latin typeface="Helvetica" pitchFamily="2" charset="0"/>
                <a:ea typeface="MS PGothic" panose="020B0600070205080204" pitchFamily="34" charset="-128"/>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ea typeface="MS PGothic" panose="020B0600070205080204" pitchFamily="34" charset="-128"/>
              </a:defRPr>
            </a:lvl3pPr>
            <a:lvl4pPr marL="1600200" indent="-228600">
              <a:spcBef>
                <a:spcPct val="35000"/>
              </a:spcBef>
              <a:buClr>
                <a:schemeClr val="hlink"/>
              </a:buClr>
              <a:buSzPct val="75000"/>
              <a:buChar char="–"/>
              <a:defRPr kumimoji="1" sz="1600">
                <a:solidFill>
                  <a:schemeClr val="tx1"/>
                </a:solidFill>
                <a:latin typeface="Helvetica" pitchFamily="2" charset="0"/>
                <a:ea typeface="MS PGothic" panose="020B0600070205080204" pitchFamily="34" charset="-128"/>
              </a:defRPr>
            </a:lvl4pPr>
            <a:lvl5pPr marL="2057400" indent="-228600">
              <a:spcBef>
                <a:spcPct val="35000"/>
              </a:spcBef>
              <a:buClr>
                <a:srgbClr val="FF0066"/>
              </a:buClr>
              <a:buSzPct val="75000"/>
              <a:buChar char="»"/>
              <a:defRPr kumimoji="1" sz="1400">
                <a:solidFill>
                  <a:schemeClr val="tx1"/>
                </a:solidFill>
                <a:latin typeface="Helvetica" pitchFamily="2"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sz="1400">
                <a:solidFill>
                  <a:schemeClr val="tx1"/>
                </a:solidFill>
                <a:latin typeface="Helvetica" pitchFamily="2"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sz="1400">
                <a:solidFill>
                  <a:schemeClr val="tx1"/>
                </a:solidFill>
                <a:latin typeface="Helvetica" pitchFamily="2"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sz="1400">
                <a:solidFill>
                  <a:schemeClr val="tx1"/>
                </a:solidFill>
                <a:latin typeface="Helvetica" pitchFamily="2"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sz="1400">
                <a:solidFill>
                  <a:schemeClr val="tx1"/>
                </a:solidFill>
                <a:latin typeface="Helvetica" pitchFamily="2" charset="0"/>
                <a:ea typeface="MS PGothic" panose="020B0600070205080204" pitchFamily="34" charset="-128"/>
              </a:defRPr>
            </a:lvl9pPr>
          </a:lstStyle>
          <a:p>
            <a:pPr>
              <a:spcBef>
                <a:spcPct val="0"/>
              </a:spcBef>
              <a:buClrTx/>
              <a:buSzTx/>
              <a:buFontTx/>
              <a:buNone/>
            </a:pPr>
            <a:r>
              <a:rPr kumimoji="0" lang="en-US" altLang="en-US" sz="1350">
                <a:latin typeface="Verdana" panose="020B0604030504040204" pitchFamily="34" charset="0"/>
              </a:rPr>
              <a:t>The OS only schedules the process, not the threads.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CBB93E78-689D-B84F-9D4D-D1EA330E2CAC}"/>
              </a:ext>
            </a:extLst>
          </p:cNvPr>
          <p:cNvSpPr>
            <a:spLocks noGrp="1" noChangeArrowheads="1"/>
          </p:cNvSpPr>
          <p:nvPr>
            <p:ph type="title"/>
          </p:nvPr>
        </p:nvSpPr>
        <p:spPr/>
        <p:txBody>
          <a:bodyPr/>
          <a:lstStyle/>
          <a:p>
            <a:r>
              <a:rPr lang="en-US" altLang="en-US"/>
              <a:t>User-Level Threads</a:t>
            </a:r>
          </a:p>
        </p:txBody>
      </p:sp>
      <p:pic>
        <p:nvPicPr>
          <p:cNvPr id="46082" name="Picture 3">
            <a:extLst>
              <a:ext uri="{FF2B5EF4-FFF2-40B4-BE49-F238E27FC236}">
                <a16:creationId xmlns:a16="http://schemas.microsoft.com/office/drawing/2014/main" id="{30E8ED4C-B9CA-D449-AD99-6979EB76B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360" y="1782366"/>
            <a:ext cx="7233047"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50000"/>
                  </a:schemeClr>
                </a:solidFill>
              </a:rPr>
              <a:t>Processes and Threads</a:t>
            </a:r>
          </a:p>
        </p:txBody>
      </p:sp>
      <p:sp>
        <p:nvSpPr>
          <p:cNvPr id="3" name="Content Placeholder 2"/>
          <p:cNvSpPr>
            <a:spLocks noGrp="1"/>
          </p:cNvSpPr>
          <p:nvPr>
            <p:ph sz="half" idx="1"/>
          </p:nvPr>
        </p:nvSpPr>
        <p:spPr>
          <a:xfrm>
            <a:off x="114298" y="1066800"/>
            <a:ext cx="8915400" cy="5562600"/>
          </a:xfrm>
        </p:spPr>
        <p:txBody>
          <a:bodyPr>
            <a:normAutofit/>
          </a:bodyPr>
          <a:lstStyle/>
          <a:p>
            <a:pPr>
              <a:spcBef>
                <a:spcPts val="0"/>
              </a:spcBef>
            </a:pPr>
            <a:r>
              <a:rPr lang="en-US" sz="2000" dirty="0"/>
              <a:t>The unit of dispatching is referred to as a </a:t>
            </a:r>
            <a:r>
              <a:rPr lang="en-US" sz="2000" b="1" i="1" dirty="0"/>
              <a:t>thread </a:t>
            </a:r>
            <a:r>
              <a:rPr lang="en-US" sz="2000" dirty="0"/>
              <a:t>or </a:t>
            </a:r>
            <a:br>
              <a:rPr lang="en-US" sz="2000" dirty="0"/>
            </a:br>
            <a:r>
              <a:rPr lang="en-US" sz="2000" b="1" i="1" dirty="0"/>
              <a:t>lightweight process</a:t>
            </a:r>
          </a:p>
          <a:p>
            <a:pPr>
              <a:spcBef>
                <a:spcPts val="0"/>
              </a:spcBef>
            </a:pPr>
            <a:r>
              <a:rPr lang="en-US" sz="2000" dirty="0"/>
              <a:t>The unit of resource ownership is referred to as a </a:t>
            </a:r>
            <a:r>
              <a:rPr lang="en-US" sz="2000" b="1" i="1" dirty="0"/>
              <a:t>process</a:t>
            </a:r>
            <a:r>
              <a:rPr lang="en-US" sz="2000" dirty="0"/>
              <a:t> or </a:t>
            </a:r>
            <a:br>
              <a:rPr lang="en-US" sz="2000" dirty="0"/>
            </a:br>
            <a:r>
              <a:rPr lang="en-US" sz="2000" b="1" i="1" dirty="0"/>
              <a:t>task</a:t>
            </a:r>
          </a:p>
          <a:p>
            <a:pPr>
              <a:spcBef>
                <a:spcPts val="0"/>
              </a:spcBef>
            </a:pPr>
            <a:r>
              <a:rPr lang="en-NZ" sz="2000" b="1" i="1" dirty="0"/>
              <a:t>Multithreading - </a:t>
            </a:r>
            <a:r>
              <a:rPr lang="en-NZ" sz="2000" dirty="0"/>
              <a:t>The ability of an OS to support multiple, </a:t>
            </a:r>
            <a:br>
              <a:rPr lang="en-NZ" sz="2000" dirty="0"/>
            </a:br>
            <a:r>
              <a:rPr lang="en-NZ" sz="2000" dirty="0"/>
              <a:t>concurrent paths of execution within a single process</a:t>
            </a:r>
            <a:endParaRPr lang="en-US" sz="2000" dirty="0"/>
          </a:p>
          <a:p>
            <a:pPr>
              <a:spcBef>
                <a:spcPts val="0"/>
              </a:spcBef>
            </a:pPr>
            <a:r>
              <a:rPr lang="en-US" sz="2000" dirty="0"/>
              <a:t>All threads of a program are logically contained within a process.</a:t>
            </a:r>
          </a:p>
          <a:p>
            <a:pPr>
              <a:spcBef>
                <a:spcPts val="0"/>
              </a:spcBef>
            </a:pPr>
            <a:r>
              <a:rPr lang="en-US" sz="2000" dirty="0"/>
              <a:t>A process is heavy weighted, but a thread is light weighted.</a:t>
            </a:r>
          </a:p>
          <a:p>
            <a:pPr>
              <a:spcBef>
                <a:spcPts val="0"/>
              </a:spcBef>
            </a:pPr>
            <a:r>
              <a:rPr lang="en-US" sz="2000" dirty="0"/>
              <a:t>A program is an isolated execution unit whereas thread is not isolated and shares memory.</a:t>
            </a:r>
          </a:p>
          <a:p>
            <a:pPr>
              <a:spcBef>
                <a:spcPts val="0"/>
              </a:spcBef>
            </a:pPr>
            <a:r>
              <a:rPr lang="en-US" sz="2000" dirty="0"/>
              <a:t>A thread cannot have an individual existence; it is attached to a process. On the other hand, a process can exist individually.</a:t>
            </a:r>
          </a:p>
          <a:p>
            <a:pPr>
              <a:spcBef>
                <a:spcPts val="0"/>
              </a:spcBef>
            </a:pPr>
            <a:r>
              <a:rPr lang="en-US" sz="2000" dirty="0"/>
              <a:t>At the time of expiration of a thread, its associated stack could be recovered as every thread has its own stack. In contrast, if a process dies, all die including the process.</a:t>
            </a:r>
          </a:p>
          <a:p>
            <a:pPr marL="0" indent="0">
              <a:spcBef>
                <a:spcPts val="0"/>
              </a:spcBef>
              <a:buNone/>
            </a:pPr>
            <a:endParaRPr lang="en-US" sz="2000" dirty="0"/>
          </a:p>
        </p:txBody>
      </p:sp>
      <p:pic>
        <p:nvPicPr>
          <p:cNvPr id="6" name="Picture 2" descr="Processes Versus Threads">
            <a:extLst>
              <a:ext uri="{FF2B5EF4-FFF2-40B4-BE49-F238E27FC236}">
                <a16:creationId xmlns:a16="http://schemas.microsoft.com/office/drawing/2014/main" id="{2C8CF302-C299-4D4E-848F-152737B47D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261"/>
          <a:stretch/>
        </p:blipFill>
        <p:spPr bwMode="auto">
          <a:xfrm>
            <a:off x="6858003" y="1066800"/>
            <a:ext cx="2285997"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37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6.pdf"/>
          <p:cNvPicPr>
            <a:picLocks noChangeAspect="1"/>
          </p:cNvPicPr>
          <p:nvPr/>
        </p:nvPicPr>
        <p:blipFill>
          <a:blip r:embed="rId3"/>
          <a:stretch>
            <a:fillRect/>
          </a:stretch>
        </p:blipFill>
        <p:spPr>
          <a:xfrm>
            <a:off x="533400" y="557645"/>
            <a:ext cx="8153400" cy="6300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xmlns:mv="urn:schemas-microsoft-com:mac:vml">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824788" cy="991548"/>
          </a:xfrm>
        </p:spPr>
        <p:txBody>
          <a:bodyPr/>
          <a:lstStyle/>
          <a:p>
            <a:pPr algn="ctr"/>
            <a:r>
              <a:rPr lang="en-US" b="1" dirty="0">
                <a:ln>
                  <a:solidFill>
                    <a:schemeClr val="accent6">
                      <a:lumMod val="75000"/>
                    </a:schemeClr>
                  </a:solidFill>
                </a:ln>
                <a:solidFill>
                  <a:schemeClr val="accent6">
                    <a:lumMod val="50000"/>
                  </a:schemeClr>
                </a:solidFill>
              </a:rPr>
              <a:t>  </a:t>
            </a:r>
            <a:r>
              <a:rPr lang="en-US" b="1" dirty="0">
                <a:ln>
                  <a:solidFill>
                    <a:schemeClr val="accent6">
                      <a:lumMod val="75000"/>
                    </a:schemeClr>
                  </a:solidFill>
                </a:ln>
                <a:solidFill>
                  <a:schemeClr val="accent1">
                    <a:lumMod val="75000"/>
                  </a:schemeClr>
                </a:solidFill>
              </a:rPr>
              <a:t>Advantages of ULTs</a:t>
            </a:r>
          </a:p>
        </p:txBody>
      </p:sp>
      <p:graphicFrame>
        <p:nvGraphicFramePr>
          <p:cNvPr id="7" name="Content Placeholder 6"/>
          <p:cNvGraphicFramePr>
            <a:graphicFrameLocks noGrp="1"/>
          </p:cNvGraphicFramePr>
          <p:nvPr>
            <p:ph idx="4294967295"/>
          </p:nvPr>
        </p:nvGraphicFramePr>
        <p:xfrm>
          <a:off x="0" y="1905000"/>
          <a:ext cx="7620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7162800" y="4876800"/>
            <a:ext cx="1596025" cy="164098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50000"/>
                  </a:schemeClr>
                </a:solidFill>
              </a:rPr>
              <a:t>Disadvantages of ULTs</a:t>
            </a:r>
          </a:p>
        </p:txBody>
      </p:sp>
      <p:sp>
        <p:nvSpPr>
          <p:cNvPr id="3" name="Content Placeholder 2"/>
          <p:cNvSpPr>
            <a:spLocks noGrp="1"/>
          </p:cNvSpPr>
          <p:nvPr>
            <p:ph idx="1"/>
          </p:nvPr>
        </p:nvSpPr>
        <p:spPr/>
        <p:txBody>
          <a:bodyPr>
            <a:noAutofit/>
          </a:bodyPr>
          <a:lstStyle/>
          <a:p>
            <a:r>
              <a:rPr lang="en-US" sz="3000" dirty="0"/>
              <a:t>In a typical OS many system calls are blocking </a:t>
            </a:r>
          </a:p>
          <a:p>
            <a:pPr lvl="2">
              <a:buSzPct val="100000"/>
              <a:buFont typeface="Wingdings" charset="2"/>
              <a:buChar char="§"/>
            </a:pPr>
            <a:r>
              <a:rPr lang="en-US" sz="3000" dirty="0"/>
              <a:t>as a result, when a ULT executes a system call, not only is that thread blocked, but all of the threads within the process are blocked</a:t>
            </a:r>
          </a:p>
          <a:p>
            <a:r>
              <a:rPr lang="en-US" sz="3000" dirty="0"/>
              <a:t>In a pure ULT strategy, a multithreaded application cannot take advantage of multiprocessing</a:t>
            </a:r>
          </a:p>
        </p:txBody>
      </p:sp>
      <p:pic>
        <p:nvPicPr>
          <p:cNvPr id="10" name="Picture 9"/>
          <p:cNvPicPr>
            <a:picLocks noChangeAspect="1"/>
          </p:cNvPicPr>
          <p:nvPr/>
        </p:nvPicPr>
        <p:blipFill>
          <a:blip r:embed="rId3"/>
          <a:stretch>
            <a:fillRect/>
          </a:stretch>
        </p:blipFill>
        <p:spPr>
          <a:xfrm>
            <a:off x="7696200" y="5410200"/>
            <a:ext cx="1066800" cy="108813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CA281D4-4D76-1449-B66F-BA8E937E1A4F}"/>
              </a:ext>
            </a:extLst>
          </p:cNvPr>
          <p:cNvSpPr>
            <a:spLocks noGrp="1" noChangeArrowheads="1"/>
          </p:cNvSpPr>
          <p:nvPr>
            <p:ph type="title"/>
          </p:nvPr>
        </p:nvSpPr>
        <p:spPr/>
        <p:txBody>
          <a:bodyPr/>
          <a:lstStyle/>
          <a:p>
            <a:r>
              <a:rPr lang="en-US" altLang="en-US" dirty="0"/>
              <a:t>Sample Exam Question </a:t>
            </a:r>
          </a:p>
        </p:txBody>
      </p:sp>
      <p:sp>
        <p:nvSpPr>
          <p:cNvPr id="47106" name="Content Placeholder 2">
            <a:extLst>
              <a:ext uri="{FF2B5EF4-FFF2-40B4-BE49-F238E27FC236}">
                <a16:creationId xmlns:a16="http://schemas.microsoft.com/office/drawing/2014/main" id="{F930E203-313E-294B-88BD-81A7FDEB5A73}"/>
              </a:ext>
            </a:extLst>
          </p:cNvPr>
          <p:cNvSpPr>
            <a:spLocks noGrp="1" noChangeArrowheads="1"/>
          </p:cNvSpPr>
          <p:nvPr>
            <p:ph idx="1"/>
          </p:nvPr>
        </p:nvSpPr>
        <p:spPr/>
        <p:txBody>
          <a:bodyPr/>
          <a:lstStyle/>
          <a:p>
            <a:r>
              <a:rPr lang="en-US" altLang="en-US" sz="2800" dirty="0"/>
              <a:t>With a multi-threaded process, a context switch between threads is performed by the OS kernel.</a:t>
            </a:r>
          </a:p>
          <a:p>
            <a:pPr lvl="1"/>
            <a:r>
              <a:rPr lang="en-US" altLang="en-US" sz="2400" dirty="0"/>
              <a:t>Only with user-level threads.</a:t>
            </a:r>
          </a:p>
          <a:p>
            <a:pPr lvl="1"/>
            <a:r>
              <a:rPr lang="en-US" altLang="en-US" sz="2400" dirty="0"/>
              <a:t>Only with kernel-level threads.</a:t>
            </a:r>
          </a:p>
          <a:p>
            <a:pPr lvl="1"/>
            <a:r>
              <a:rPr lang="en-US" altLang="en-US" sz="2400" dirty="0"/>
              <a:t>Always.</a:t>
            </a:r>
          </a:p>
          <a:p>
            <a:pPr lvl="1"/>
            <a:r>
              <a:rPr lang="en-US" altLang="en-US" sz="2400" dirty="0"/>
              <a:t>Never.</a:t>
            </a:r>
          </a:p>
          <a:p>
            <a:endParaRPr lang="en-US" altLang="en-US" dirty="0"/>
          </a:p>
        </p:txBody>
      </p:sp>
      <p:pic>
        <p:nvPicPr>
          <p:cNvPr id="47107" name="Picture 6" descr="Exam, quiz, school, test, time, timer icon - Download on Iconfinder">
            <a:extLst>
              <a:ext uri="{FF2B5EF4-FFF2-40B4-BE49-F238E27FC236}">
                <a16:creationId xmlns:a16="http://schemas.microsoft.com/office/drawing/2014/main" id="{BF699BCD-FDEF-F948-A5C8-90FA1103D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275" y="4563666"/>
            <a:ext cx="1228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CA281D4-4D76-1449-B66F-BA8E937E1A4F}"/>
              </a:ext>
            </a:extLst>
          </p:cNvPr>
          <p:cNvSpPr>
            <a:spLocks noGrp="1" noChangeArrowheads="1"/>
          </p:cNvSpPr>
          <p:nvPr>
            <p:ph type="title"/>
          </p:nvPr>
        </p:nvSpPr>
        <p:spPr/>
        <p:txBody>
          <a:bodyPr/>
          <a:lstStyle/>
          <a:p>
            <a:r>
              <a:rPr lang="en-US" altLang="en-US" dirty="0"/>
              <a:t>Sample Exam Question </a:t>
            </a:r>
          </a:p>
        </p:txBody>
      </p:sp>
      <p:sp>
        <p:nvSpPr>
          <p:cNvPr id="47106" name="Content Placeholder 2">
            <a:extLst>
              <a:ext uri="{FF2B5EF4-FFF2-40B4-BE49-F238E27FC236}">
                <a16:creationId xmlns:a16="http://schemas.microsoft.com/office/drawing/2014/main" id="{F930E203-313E-294B-88BD-81A7FDEB5A73}"/>
              </a:ext>
            </a:extLst>
          </p:cNvPr>
          <p:cNvSpPr>
            <a:spLocks noGrp="1" noChangeArrowheads="1"/>
          </p:cNvSpPr>
          <p:nvPr>
            <p:ph idx="1"/>
          </p:nvPr>
        </p:nvSpPr>
        <p:spPr/>
        <p:txBody>
          <a:bodyPr/>
          <a:lstStyle/>
          <a:p>
            <a:r>
              <a:rPr lang="en-US" altLang="en-US" sz="2800" dirty="0"/>
              <a:t>With a multi-threaded process, a context switch between threads is performed by the OS kernel.</a:t>
            </a:r>
          </a:p>
          <a:p>
            <a:pPr lvl="1"/>
            <a:r>
              <a:rPr lang="en-US" altLang="en-US" sz="2400" dirty="0"/>
              <a:t>Only with user-level threads.</a:t>
            </a:r>
          </a:p>
          <a:p>
            <a:pPr lvl="1"/>
            <a:r>
              <a:rPr lang="en-US" altLang="en-US" sz="2400" u="sng" dirty="0"/>
              <a:t>Only with kernel-level threads.</a:t>
            </a:r>
          </a:p>
          <a:p>
            <a:pPr lvl="1"/>
            <a:r>
              <a:rPr lang="en-US" altLang="en-US" sz="2400" dirty="0"/>
              <a:t>Always.</a:t>
            </a:r>
          </a:p>
          <a:p>
            <a:pPr lvl="1"/>
            <a:r>
              <a:rPr lang="en-US" altLang="en-US" sz="2400" dirty="0"/>
              <a:t>Never.</a:t>
            </a:r>
          </a:p>
          <a:p>
            <a:endParaRPr lang="en-US" altLang="en-US" dirty="0"/>
          </a:p>
        </p:txBody>
      </p:sp>
      <p:pic>
        <p:nvPicPr>
          <p:cNvPr id="47107" name="Picture 6" descr="Exam, quiz, school, test, time, timer icon - Download on Iconfinder">
            <a:extLst>
              <a:ext uri="{FF2B5EF4-FFF2-40B4-BE49-F238E27FC236}">
                <a16:creationId xmlns:a16="http://schemas.microsoft.com/office/drawing/2014/main" id="{BF699BCD-FDEF-F948-A5C8-90FA1103D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275" y="4563666"/>
            <a:ext cx="1228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2132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6">
                    <a:lumMod val="50000"/>
                  </a:schemeClr>
                </a:solidFill>
                <a:effectLst>
                  <a:outerShdw blurRad="38100" dist="38100" dir="2700000" algn="tl">
                    <a:srgbClr val="000000">
                      <a:alpha val="43137"/>
                    </a:srgbClr>
                  </a:outerShdw>
                </a:effectLst>
              </a:rPr>
              <a:t>Overcoming ULT Disadvantages</a:t>
            </a:r>
          </a:p>
        </p:txBody>
      </p:sp>
      <p:graphicFrame>
        <p:nvGraphicFramePr>
          <p:cNvPr id="4" name="Content Placeholder 3"/>
          <p:cNvGraphicFramePr>
            <a:graphicFrameLocks noGrp="1"/>
          </p:cNvGraphicFramePr>
          <p:nvPr>
            <p:ph idx="4294967295"/>
          </p:nvPr>
        </p:nvGraphicFramePr>
        <p:xfrm>
          <a:off x="762000" y="2209800"/>
          <a:ext cx="83820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381000" y="4800600"/>
            <a:ext cx="1600200" cy="169251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Kernel-Level Threads (KLTs)</a:t>
            </a:r>
          </a:p>
        </p:txBody>
      </p:sp>
      <p:sp>
        <p:nvSpPr>
          <p:cNvPr id="3" name="Content Placeholder 2"/>
          <p:cNvSpPr>
            <a:spLocks noGrp="1"/>
          </p:cNvSpPr>
          <p:nvPr>
            <p:ph idx="1"/>
          </p:nvPr>
        </p:nvSpPr>
        <p:spPr>
          <a:xfrm>
            <a:off x="457199" y="1037492"/>
            <a:ext cx="4191001" cy="5363307"/>
          </a:xfrm>
        </p:spPr>
        <p:txBody>
          <a:bodyPr/>
          <a:lstStyle/>
          <a:p>
            <a:pPr lvl="1"/>
            <a:r>
              <a:rPr lang="en-US" dirty="0"/>
              <a:t>Thread management is done by the kernel</a:t>
            </a:r>
          </a:p>
          <a:p>
            <a:pPr lvl="3"/>
            <a:r>
              <a:rPr lang="en-US" dirty="0"/>
              <a:t>no thread management is done by the application</a:t>
            </a:r>
          </a:p>
          <a:p>
            <a:pPr lvl="2"/>
            <a:r>
              <a:rPr lang="en-US" dirty="0"/>
              <a:t>Windows is an example of this approach</a:t>
            </a:r>
          </a:p>
          <a:p>
            <a:endParaRPr lang="en-US" dirty="0"/>
          </a:p>
        </p:txBody>
      </p:sp>
      <p:pic>
        <p:nvPicPr>
          <p:cNvPr id="5" name="Picture 4" descr="f5.pdf"/>
          <p:cNvPicPr>
            <a:picLocks noChangeAspect="1"/>
          </p:cNvPicPr>
          <p:nvPr/>
        </p:nvPicPr>
        <p:blipFill>
          <a:blip r:embed="rId3"/>
          <a:srcRect l="35455" t="14118" r="34545" b="35294"/>
          <a:stretch>
            <a:fillRect/>
          </a:stretch>
        </p:blipFill>
        <p:spPr>
          <a:xfrm>
            <a:off x="4724400" y="1306837"/>
            <a:ext cx="3909233" cy="5093962"/>
          </a:xfrm>
          <a:prstGeom prst="rect">
            <a:avLst/>
          </a:prstGeom>
        </p:spPr>
      </p:pic>
    </p:spTree>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DAF0673B-7918-4548-B832-1828A77463F7}"/>
              </a:ext>
            </a:extLst>
          </p:cNvPr>
          <p:cNvSpPr>
            <a:spLocks noGrp="1" noChangeArrowheads="1"/>
          </p:cNvSpPr>
          <p:nvPr>
            <p:ph type="title"/>
          </p:nvPr>
        </p:nvSpPr>
        <p:spPr/>
        <p:txBody>
          <a:bodyPr/>
          <a:lstStyle/>
          <a:p>
            <a:r>
              <a:rPr lang="en-US" altLang="en-US"/>
              <a:t>Kernel Threads</a:t>
            </a:r>
          </a:p>
        </p:txBody>
      </p:sp>
      <p:sp>
        <p:nvSpPr>
          <p:cNvPr id="43010" name="Content Placeholder 2">
            <a:extLst>
              <a:ext uri="{FF2B5EF4-FFF2-40B4-BE49-F238E27FC236}">
                <a16:creationId xmlns:a16="http://schemas.microsoft.com/office/drawing/2014/main" id="{8AB9953C-6E03-E847-9D2E-9A55147D5CF2}"/>
              </a:ext>
            </a:extLst>
          </p:cNvPr>
          <p:cNvSpPr>
            <a:spLocks noGrp="1" noChangeArrowheads="1"/>
          </p:cNvSpPr>
          <p:nvPr>
            <p:ph idx="1"/>
          </p:nvPr>
        </p:nvSpPr>
        <p:spPr>
          <a:xfrm>
            <a:off x="429013" y="1117130"/>
            <a:ext cx="8229600" cy="1416844"/>
          </a:xfrm>
        </p:spPr>
        <p:txBody>
          <a:bodyPr>
            <a:normAutofit fontScale="92500" lnSpcReduction="10000"/>
          </a:bodyPr>
          <a:lstStyle/>
          <a:p>
            <a:r>
              <a:rPr lang="en-US" altLang="en-US" dirty="0"/>
              <a:t>The kernel must manage and schedule threads (as well as processes), but it can use the same CPU process scheduling algorithms.</a:t>
            </a:r>
          </a:p>
          <a:p>
            <a:r>
              <a:rPr lang="en-US" altLang="en-US" dirty="0"/>
              <a:t>Switching between kernel threads is slightly faster than switching between processes.</a:t>
            </a:r>
          </a:p>
        </p:txBody>
      </p:sp>
      <p:pic>
        <p:nvPicPr>
          <p:cNvPr id="43011" name="Picture 1">
            <a:extLst>
              <a:ext uri="{FF2B5EF4-FFF2-40B4-BE49-F238E27FC236}">
                <a16:creationId xmlns:a16="http://schemas.microsoft.com/office/drawing/2014/main" id="{598F0214-A975-3C43-A329-44782A6E0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039" y="2936572"/>
            <a:ext cx="4742260" cy="316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solidFill>
                  <a:schemeClr val="accent1">
                    <a:lumMod val="50000"/>
                  </a:schemeClr>
                </a:solidFill>
              </a:rPr>
              <a:t>Advantages of KLTs</a:t>
            </a:r>
          </a:p>
        </p:txBody>
      </p:sp>
      <p:sp>
        <p:nvSpPr>
          <p:cNvPr id="3" name="Content Placeholder 2"/>
          <p:cNvSpPr>
            <a:spLocks noGrp="1"/>
          </p:cNvSpPr>
          <p:nvPr>
            <p:ph idx="4294967295"/>
          </p:nvPr>
        </p:nvSpPr>
        <p:spPr>
          <a:xfrm>
            <a:off x="685800" y="1793247"/>
            <a:ext cx="8077200" cy="3840163"/>
          </a:xfrm>
        </p:spPr>
        <p:txBody>
          <a:bodyPr/>
          <a:lstStyle/>
          <a:p>
            <a:r>
              <a:rPr lang="en-NZ" sz="2400" dirty="0"/>
              <a:t>The kernel can simultaneously schedule multiple threads from the same process on multiple processors </a:t>
            </a:r>
          </a:p>
          <a:p>
            <a:r>
              <a:rPr lang="en-NZ" sz="2400" dirty="0"/>
              <a:t>If one thread in a process is blocked, the kernel can schedule another thread of the same process</a:t>
            </a:r>
          </a:p>
          <a:p>
            <a:r>
              <a:rPr lang="en-NZ" sz="2400" dirty="0"/>
              <a:t> Kernel routines can be multithreaded</a:t>
            </a:r>
          </a:p>
          <a:p>
            <a:endParaRPr lang="en-NZ" dirty="0"/>
          </a:p>
        </p:txBody>
      </p:sp>
      <p:pic>
        <p:nvPicPr>
          <p:cNvPr id="10" name="Picture 9"/>
          <p:cNvPicPr>
            <a:picLocks noChangeAspect="1"/>
          </p:cNvPicPr>
          <p:nvPr/>
        </p:nvPicPr>
        <p:blipFill>
          <a:blip r:embed="rId3"/>
          <a:stretch>
            <a:fillRect/>
          </a:stretch>
        </p:blipFill>
        <p:spPr>
          <a:xfrm rot="791239">
            <a:off x="7134946" y="5011110"/>
            <a:ext cx="1321322" cy="12446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solidFill>
                  <a:schemeClr val="accent1">
                    <a:lumMod val="50000"/>
                  </a:schemeClr>
                </a:solidFill>
              </a:rPr>
              <a:t>Disadvantage of KLTs</a:t>
            </a:r>
          </a:p>
        </p:txBody>
      </p:sp>
      <p:sp>
        <p:nvSpPr>
          <p:cNvPr id="3" name="Content Placeholder 2"/>
          <p:cNvSpPr>
            <a:spLocks noGrp="1"/>
          </p:cNvSpPr>
          <p:nvPr>
            <p:ph idx="1"/>
          </p:nvPr>
        </p:nvSpPr>
        <p:spPr/>
        <p:txBody>
          <a:bodyPr>
            <a:normAutofit/>
          </a:bodyPr>
          <a:lstStyle/>
          <a:p>
            <a:pPr marL="0" indent="0">
              <a:buClr>
                <a:schemeClr val="accent1">
                  <a:lumMod val="50000"/>
                </a:schemeClr>
              </a:buClr>
              <a:buSzPct val="105000"/>
              <a:buNone/>
            </a:pPr>
            <a:r>
              <a:rPr lang="en-NZ" sz="2400" b="1" dirty="0"/>
              <a:t>The transfer of control from one  KLT thread to another within the same process requires a mode switch to the kernel</a:t>
            </a:r>
          </a:p>
        </p:txBody>
      </p:sp>
      <p:pic>
        <p:nvPicPr>
          <p:cNvPr id="7" name="Picture 6"/>
          <p:cNvPicPr>
            <a:picLocks noChangeAspect="1"/>
          </p:cNvPicPr>
          <p:nvPr/>
        </p:nvPicPr>
        <p:blipFill>
          <a:blip r:embed="rId3"/>
          <a:srcRect r="3013" b="15824"/>
          <a:stretch>
            <a:fillRect/>
          </a:stretch>
        </p:blipFill>
        <p:spPr>
          <a:xfrm>
            <a:off x="533400" y="3276600"/>
            <a:ext cx="7990469" cy="1320255"/>
          </a:xfrm>
          <a:prstGeom prst="rect">
            <a:avLst/>
          </a:prstGeom>
          <a:ln w="22225">
            <a:solidFill>
              <a:schemeClr val="tx1"/>
            </a:solidFill>
          </a:ln>
        </p:spPr>
      </p:pic>
      <p:sp>
        <p:nvSpPr>
          <p:cNvPr id="8" name="Rectangle 7"/>
          <p:cNvSpPr/>
          <p:nvPr/>
        </p:nvSpPr>
        <p:spPr>
          <a:xfrm>
            <a:off x="1676400" y="5029200"/>
            <a:ext cx="6096000" cy="646331"/>
          </a:xfrm>
          <a:prstGeom prst="rect">
            <a:avLst/>
          </a:prstGeom>
        </p:spPr>
        <p:txBody>
          <a:bodyPr wrap="square">
            <a:spAutoFit/>
          </a:bodyPr>
          <a:lstStyle/>
          <a:p>
            <a:pPr algn="ctr"/>
            <a:r>
              <a:rPr lang="en-US" b="1" dirty="0">
                <a:latin typeface="+mn-lt"/>
              </a:rPr>
              <a:t>Table 4.1    </a:t>
            </a:r>
          </a:p>
          <a:p>
            <a:pPr algn="ctr"/>
            <a:r>
              <a:rPr lang="en-US" b="1" dirty="0">
                <a:latin typeface="+mn-lt"/>
              </a:rPr>
              <a:t>Thread and Process Operation Latencies (</a:t>
            </a:r>
            <a:r>
              <a:rPr lang="en-US" b="1" dirty="0" err="1">
                <a:latin typeface="+mn-lt"/>
                <a:sym typeface="Symbol"/>
              </a:rPr>
              <a:t></a:t>
            </a:r>
            <a:r>
              <a:rPr lang="en-US" b="1" dirty="0" err="1">
                <a:latin typeface="+mn-lt"/>
              </a:rPr>
              <a:t>s</a:t>
            </a:r>
            <a:r>
              <a:rPr lang="en-US" b="1" dirty="0"/>
              <a:t>) </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xmlns:mv="urn:schemas-microsoft-com:mac:vml">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16C110A-15E8-489E-BAFB-3CBF229ECF0F}"/>
              </a:ext>
            </a:extLst>
          </p:cNvPr>
          <p:cNvSpPr>
            <a:spLocks noGrp="1"/>
          </p:cNvSpPr>
          <p:nvPr>
            <p:ph type="title"/>
          </p:nvPr>
        </p:nvSpPr>
        <p:spPr/>
        <p:txBody>
          <a:bodyPr/>
          <a:lstStyle/>
          <a:p>
            <a:r>
              <a:rPr lang="en-US" dirty="0"/>
              <a:t>Processes vs. Threads</a:t>
            </a:r>
          </a:p>
        </p:txBody>
      </p:sp>
      <p:graphicFrame>
        <p:nvGraphicFramePr>
          <p:cNvPr id="10" name="Content Placeholder 9">
            <a:extLst>
              <a:ext uri="{FF2B5EF4-FFF2-40B4-BE49-F238E27FC236}">
                <a16:creationId xmlns:a16="http://schemas.microsoft.com/office/drawing/2014/main" id="{1E2D8860-BDEF-4BE8-B2FF-EA5E1CCBDC5D}"/>
              </a:ext>
            </a:extLst>
          </p:cNvPr>
          <p:cNvGraphicFramePr>
            <a:graphicFrameLocks noGrp="1"/>
          </p:cNvGraphicFramePr>
          <p:nvPr>
            <p:ph sz="half" idx="1"/>
            <p:extLst>
              <p:ext uri="{D42A27DB-BD31-4B8C-83A1-F6EECF244321}">
                <p14:modId xmlns:p14="http://schemas.microsoft.com/office/powerpoint/2010/main" val="504303007"/>
              </p:ext>
            </p:extLst>
          </p:nvPr>
        </p:nvGraphicFramePr>
        <p:xfrm>
          <a:off x="380999" y="1066799"/>
          <a:ext cx="8382000" cy="5346864"/>
        </p:xfrm>
        <a:graphic>
          <a:graphicData uri="http://schemas.openxmlformats.org/drawingml/2006/table">
            <a:tbl>
              <a:tblPr/>
              <a:tblGrid>
                <a:gridCol w="2794000">
                  <a:extLst>
                    <a:ext uri="{9D8B030D-6E8A-4147-A177-3AD203B41FA5}">
                      <a16:colId xmlns:a16="http://schemas.microsoft.com/office/drawing/2014/main" val="190084663"/>
                    </a:ext>
                  </a:extLst>
                </a:gridCol>
                <a:gridCol w="2794000">
                  <a:extLst>
                    <a:ext uri="{9D8B030D-6E8A-4147-A177-3AD203B41FA5}">
                      <a16:colId xmlns:a16="http://schemas.microsoft.com/office/drawing/2014/main" val="2954085366"/>
                    </a:ext>
                  </a:extLst>
                </a:gridCol>
                <a:gridCol w="2794000">
                  <a:extLst>
                    <a:ext uri="{9D8B030D-6E8A-4147-A177-3AD203B41FA5}">
                      <a16:colId xmlns:a16="http://schemas.microsoft.com/office/drawing/2014/main" val="3781210194"/>
                    </a:ext>
                  </a:extLst>
                </a:gridCol>
              </a:tblGrid>
              <a:tr h="521998">
                <a:tc>
                  <a:txBody>
                    <a:bodyPr/>
                    <a:lstStyle/>
                    <a:p>
                      <a:pPr algn="ctr" fontAlgn="ctr"/>
                      <a:r>
                        <a:rPr lang="en-US" sz="1800" b="1" cap="all" dirty="0">
                          <a:effectLst/>
                        </a:rPr>
                        <a:t>BASIS FOR COMPARISON</a:t>
                      </a:r>
                    </a:p>
                  </a:txBody>
                  <a:tcPr marL="14223" marR="14223" marT="14223" marB="14223" anchor="ctr">
                    <a:lnL>
                      <a:noFill/>
                    </a:lnL>
                    <a:lnR>
                      <a:noFill/>
                    </a:lnR>
                    <a:lnT>
                      <a:noFill/>
                    </a:lnT>
                    <a:lnB w="5443"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800" b="1" cap="all" dirty="0">
                          <a:effectLst/>
                        </a:rPr>
                        <a:t>PROCESS</a:t>
                      </a:r>
                    </a:p>
                  </a:txBody>
                  <a:tcPr marL="14223" marR="14223" marT="14223" marB="14223" anchor="ctr">
                    <a:lnL>
                      <a:noFill/>
                    </a:lnL>
                    <a:lnR>
                      <a:noFill/>
                    </a:lnR>
                    <a:lnT>
                      <a:noFill/>
                    </a:lnT>
                    <a:lnB w="5443"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800" b="1" cap="all">
                          <a:effectLst/>
                        </a:rPr>
                        <a:t>THREAD</a:t>
                      </a:r>
                    </a:p>
                  </a:txBody>
                  <a:tcPr marL="14223" marR="14223" marT="14223" marB="14223" anchor="ctr">
                    <a:lnL>
                      <a:noFill/>
                    </a:lnL>
                    <a:lnR>
                      <a:noFill/>
                    </a:lnR>
                    <a:lnT>
                      <a:noFill/>
                    </a:lnT>
                    <a:lnB w="5443"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3044515377"/>
                  </a:ext>
                </a:extLst>
              </a:tr>
              <a:tr h="521998">
                <a:tc>
                  <a:txBody>
                    <a:bodyPr/>
                    <a:lstStyle/>
                    <a:p>
                      <a:pPr algn="l" fontAlgn="t"/>
                      <a:r>
                        <a:rPr lang="en-US" sz="1800">
                          <a:effectLst/>
                        </a:rPr>
                        <a:t>Basic</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effectLst/>
                        </a:rPr>
                        <a:t>Program in execution.</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Lightweight process or part of it.</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57420034"/>
                  </a:ext>
                </a:extLst>
              </a:tr>
              <a:tr h="642903">
                <a:tc>
                  <a:txBody>
                    <a:bodyPr/>
                    <a:lstStyle/>
                    <a:p>
                      <a:pPr algn="l" fontAlgn="t"/>
                      <a:r>
                        <a:rPr lang="en-US" sz="1800">
                          <a:effectLst/>
                        </a:rPr>
                        <a:t>Memory sharing</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Completely isolated and do not share memory.</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Shares memory with each other.</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964373570"/>
                  </a:ext>
                </a:extLst>
              </a:tr>
              <a:tr h="401094">
                <a:tc>
                  <a:txBody>
                    <a:bodyPr/>
                    <a:lstStyle/>
                    <a:p>
                      <a:pPr algn="l" fontAlgn="t"/>
                      <a:r>
                        <a:rPr lang="en-US" sz="1800">
                          <a:effectLst/>
                        </a:rPr>
                        <a:t>Resource consumption</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More</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Less</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17394773"/>
                  </a:ext>
                </a:extLst>
              </a:tr>
              <a:tr h="1126518">
                <a:tc>
                  <a:txBody>
                    <a:bodyPr/>
                    <a:lstStyle/>
                    <a:p>
                      <a:pPr algn="l" fontAlgn="t"/>
                      <a:r>
                        <a:rPr lang="en-US" sz="1800">
                          <a:effectLst/>
                        </a:rPr>
                        <a:t>Efficiency</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Less efficient as compared to the process in the context of communication.</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Enhances efficiency in the context of communication.</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73510679"/>
                  </a:ext>
                </a:extLst>
              </a:tr>
              <a:tr h="521998">
                <a:tc>
                  <a:txBody>
                    <a:bodyPr/>
                    <a:lstStyle/>
                    <a:p>
                      <a:pPr algn="l" fontAlgn="t"/>
                      <a:r>
                        <a:rPr lang="en-US" sz="1800">
                          <a:effectLst/>
                        </a:rPr>
                        <a:t>Time required for creation</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More</a:t>
                      </a:r>
                      <a:br>
                        <a:rPr lang="en-US" sz="1800">
                          <a:effectLst/>
                        </a:rPr>
                      </a:br>
                      <a:endParaRPr lang="en-US" sz="1800">
                        <a:effectLst/>
                      </a:endParaRP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Less</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53792330"/>
                  </a:ext>
                </a:extLst>
              </a:tr>
              <a:tr h="401094">
                <a:tc>
                  <a:txBody>
                    <a:bodyPr/>
                    <a:lstStyle/>
                    <a:p>
                      <a:pPr algn="l" fontAlgn="t"/>
                      <a:r>
                        <a:rPr lang="en-US" sz="1800">
                          <a:effectLst/>
                        </a:rPr>
                        <a:t>Context switching time</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Takes more time.</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800">
                          <a:effectLst/>
                        </a:rPr>
                        <a:t>Consumes less time.</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334471628"/>
                  </a:ext>
                </a:extLst>
              </a:tr>
              <a:tr h="401094">
                <a:tc>
                  <a:txBody>
                    <a:bodyPr/>
                    <a:lstStyle/>
                    <a:p>
                      <a:pPr algn="l" fontAlgn="t"/>
                      <a:r>
                        <a:rPr lang="en-US" sz="1800">
                          <a:effectLst/>
                        </a:rPr>
                        <a:t>Uncertain termination</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Results in loss of process.</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A thread can be reclaimed.</a:t>
                      </a:r>
                    </a:p>
                  </a:txBody>
                  <a:tcPr marL="14223" marR="14223" marT="14223" marB="14223">
                    <a:lnL>
                      <a:noFill/>
                    </a:lnL>
                    <a:lnR>
                      <a:noFill/>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04889407"/>
                  </a:ext>
                </a:extLst>
              </a:tr>
              <a:tr h="642903">
                <a:tc>
                  <a:txBody>
                    <a:bodyPr/>
                    <a:lstStyle/>
                    <a:p>
                      <a:pPr algn="l" fontAlgn="t"/>
                      <a:r>
                        <a:rPr lang="en-US" sz="1800">
                          <a:effectLst/>
                        </a:rPr>
                        <a:t>Time required for termination</a:t>
                      </a:r>
                    </a:p>
                  </a:txBody>
                  <a:tcPr marL="14223" marR="14223" marT="14223" marB="14223">
                    <a:lnL>
                      <a:noFill/>
                    </a:lnL>
                    <a:lnR>
                      <a:noFill/>
                    </a:lnR>
                    <a:lnT w="5443"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1800">
                          <a:effectLst/>
                        </a:rPr>
                        <a:t>More</a:t>
                      </a:r>
                    </a:p>
                  </a:txBody>
                  <a:tcPr marL="14223" marR="14223" marT="14223" marB="14223">
                    <a:lnL>
                      <a:noFill/>
                    </a:lnL>
                    <a:lnR>
                      <a:noFill/>
                    </a:lnR>
                    <a:lnT w="5443"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1800" dirty="0">
                          <a:effectLst/>
                        </a:rPr>
                        <a:t>Less</a:t>
                      </a:r>
                    </a:p>
                  </a:txBody>
                  <a:tcPr marL="14223" marR="14223" marT="14223" marB="14223">
                    <a:lnL>
                      <a:noFill/>
                    </a:lnL>
                    <a:lnR>
                      <a:noFill/>
                    </a:lnR>
                    <a:lnT w="5443"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2115185432"/>
                  </a:ext>
                </a:extLst>
              </a:tr>
            </a:tbl>
          </a:graphicData>
        </a:graphic>
      </p:graphicFrame>
      <p:sp>
        <p:nvSpPr>
          <p:cNvPr id="11" name="Rectangle 2">
            <a:extLst>
              <a:ext uri="{FF2B5EF4-FFF2-40B4-BE49-F238E27FC236}">
                <a16:creationId xmlns:a16="http://schemas.microsoft.com/office/drawing/2014/main" id="{8DF579A8-76C2-43F8-A8B9-50E4A6B958C0}"/>
              </a:ext>
            </a:extLst>
          </p:cNvPr>
          <p:cNvSpPr>
            <a:spLocks noChangeArrowheads="1"/>
          </p:cNvSpPr>
          <p:nvPr/>
        </p:nvSpPr>
        <p:spPr bwMode="auto">
          <a:xfrm>
            <a:off x="-10439400" y="1779293"/>
            <a:ext cx="67421067" cy="66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Title 1">
            <a:extLst>
              <a:ext uri="{FF2B5EF4-FFF2-40B4-BE49-F238E27FC236}">
                <a16:creationId xmlns:a16="http://schemas.microsoft.com/office/drawing/2014/main" id="{A535A62D-1727-4163-B4D9-D9026D102919}"/>
              </a:ext>
            </a:extLst>
          </p:cNvPr>
          <p:cNvSpPr txBox="1">
            <a:spLocks/>
          </p:cNvSpPr>
          <p:nvPr/>
        </p:nvSpPr>
        <p:spPr>
          <a:xfrm>
            <a:off x="798512" y="228600"/>
            <a:ext cx="7824788" cy="664571"/>
          </a:xfrm>
          <a:prstGeom prst="rect">
            <a:avLst/>
          </a:prstGeom>
          <a:effectLst/>
        </p:spPr>
        <p:txBody>
          <a:bodyPr vert="horz" lIns="91440" tIns="0" rIns="91440" bIns="0" rtlCol="0" anchor="b" anchorCtr="0">
            <a:noAutofit/>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fontAlgn="auto">
              <a:spcAft>
                <a:spcPts val="0"/>
              </a:spcAft>
            </a:pPr>
            <a:endParaRPr lang="en-US" b="1" dirty="0">
              <a:solidFill>
                <a:schemeClr val="accent1">
                  <a:lumMod val="50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C6633418-0F78-904F-B907-D4B9EFC4C63F}"/>
              </a:ext>
            </a:extLst>
          </p:cNvPr>
          <p:cNvSpPr>
            <a:spLocks noGrp="1" noChangeArrowheads="1"/>
          </p:cNvSpPr>
          <p:nvPr>
            <p:ph type="title"/>
          </p:nvPr>
        </p:nvSpPr>
        <p:spPr/>
        <p:txBody>
          <a:bodyPr/>
          <a:lstStyle/>
          <a:p>
            <a:r>
              <a:rPr lang="en-US" altLang="en-US" dirty="0"/>
              <a:t>Sample Exam Question</a:t>
            </a:r>
          </a:p>
        </p:txBody>
      </p:sp>
      <p:sp>
        <p:nvSpPr>
          <p:cNvPr id="48130" name="Content Placeholder 2">
            <a:extLst>
              <a:ext uri="{FF2B5EF4-FFF2-40B4-BE49-F238E27FC236}">
                <a16:creationId xmlns:a16="http://schemas.microsoft.com/office/drawing/2014/main" id="{49A2A061-BDCD-4640-9ED6-74A165EFE78A}"/>
              </a:ext>
            </a:extLst>
          </p:cNvPr>
          <p:cNvSpPr>
            <a:spLocks noGrp="1" noChangeArrowheads="1"/>
          </p:cNvSpPr>
          <p:nvPr>
            <p:ph idx="1"/>
          </p:nvPr>
        </p:nvSpPr>
        <p:spPr/>
        <p:txBody>
          <a:bodyPr/>
          <a:lstStyle/>
          <a:p>
            <a:r>
              <a:rPr lang="en-US" altLang="en-US" sz="2800" dirty="0"/>
              <a:t>About the kernel thread, which one is correct?</a:t>
            </a:r>
          </a:p>
          <a:p>
            <a:pPr lvl="1"/>
            <a:r>
              <a:rPr lang="en-US" altLang="en-US" sz="2000" dirty="0"/>
              <a:t>A kernel thread is a thread that the operating system knows about.</a:t>
            </a:r>
          </a:p>
          <a:p>
            <a:pPr lvl="1"/>
            <a:r>
              <a:rPr lang="en-US" altLang="en-US" sz="2000" dirty="0"/>
              <a:t>The kernel must manage and schedule threads, but it can use the same CPU process scheduling algorithms.</a:t>
            </a:r>
          </a:p>
          <a:p>
            <a:pPr lvl="1"/>
            <a:r>
              <a:rPr lang="en-US" altLang="en-US" sz="2000" dirty="0"/>
              <a:t>Switching between kernel threads is slightly faster than switching between processes.</a:t>
            </a:r>
          </a:p>
          <a:p>
            <a:pPr lvl="1"/>
            <a:r>
              <a:rPr lang="en-US" altLang="en-US" sz="2000" dirty="0"/>
              <a:t>All of the mentioned.</a:t>
            </a:r>
          </a:p>
          <a:p>
            <a:endParaRPr lang="en-US" altLang="en-US" dirty="0"/>
          </a:p>
        </p:txBody>
      </p:sp>
      <p:pic>
        <p:nvPicPr>
          <p:cNvPr id="48131" name="Picture 6" descr="Exam, quiz, school, test, time, timer icon - Download on Iconfinder">
            <a:extLst>
              <a:ext uri="{FF2B5EF4-FFF2-40B4-BE49-F238E27FC236}">
                <a16:creationId xmlns:a16="http://schemas.microsoft.com/office/drawing/2014/main" id="{4DB8E389-BE42-CF49-BDEE-DFA28A979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275" y="4563666"/>
            <a:ext cx="1228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828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C6633418-0F78-904F-B907-D4B9EFC4C63F}"/>
              </a:ext>
            </a:extLst>
          </p:cNvPr>
          <p:cNvSpPr>
            <a:spLocks noGrp="1" noChangeArrowheads="1"/>
          </p:cNvSpPr>
          <p:nvPr>
            <p:ph type="title"/>
          </p:nvPr>
        </p:nvSpPr>
        <p:spPr/>
        <p:txBody>
          <a:bodyPr/>
          <a:lstStyle/>
          <a:p>
            <a:r>
              <a:rPr lang="en-US" altLang="en-US" dirty="0"/>
              <a:t>Sample Exam Question</a:t>
            </a:r>
          </a:p>
        </p:txBody>
      </p:sp>
      <p:sp>
        <p:nvSpPr>
          <p:cNvPr id="48130" name="Content Placeholder 2">
            <a:extLst>
              <a:ext uri="{FF2B5EF4-FFF2-40B4-BE49-F238E27FC236}">
                <a16:creationId xmlns:a16="http://schemas.microsoft.com/office/drawing/2014/main" id="{49A2A061-BDCD-4640-9ED6-74A165EFE78A}"/>
              </a:ext>
            </a:extLst>
          </p:cNvPr>
          <p:cNvSpPr>
            <a:spLocks noGrp="1" noChangeArrowheads="1"/>
          </p:cNvSpPr>
          <p:nvPr>
            <p:ph idx="1"/>
          </p:nvPr>
        </p:nvSpPr>
        <p:spPr/>
        <p:txBody>
          <a:bodyPr/>
          <a:lstStyle/>
          <a:p>
            <a:r>
              <a:rPr lang="en-US" altLang="en-US" sz="2800" dirty="0"/>
              <a:t>About the kernel thread, which one is correct?</a:t>
            </a:r>
          </a:p>
          <a:p>
            <a:pPr lvl="1"/>
            <a:r>
              <a:rPr lang="en-US" altLang="en-US" sz="2000" dirty="0"/>
              <a:t>A kernel thread is a thread that the operating system knows about.</a:t>
            </a:r>
          </a:p>
          <a:p>
            <a:pPr lvl="1"/>
            <a:r>
              <a:rPr lang="en-US" altLang="en-US" sz="2000" dirty="0"/>
              <a:t>The kernel must manage and schedule threads, but it can use the same CPU process scheduling algorithms.</a:t>
            </a:r>
          </a:p>
          <a:p>
            <a:pPr lvl="1"/>
            <a:r>
              <a:rPr lang="en-US" altLang="en-US" sz="2000" dirty="0"/>
              <a:t>Switching between kernel threads is slightly faster than switching between processes.</a:t>
            </a:r>
          </a:p>
          <a:p>
            <a:pPr lvl="1"/>
            <a:r>
              <a:rPr lang="en-US" altLang="en-US" sz="2000" u="sng" dirty="0"/>
              <a:t>All of the mentioned.</a:t>
            </a:r>
          </a:p>
          <a:p>
            <a:endParaRPr lang="en-US" altLang="en-US" dirty="0"/>
          </a:p>
        </p:txBody>
      </p:sp>
      <p:pic>
        <p:nvPicPr>
          <p:cNvPr id="48131" name="Picture 6" descr="Exam, quiz, school, test, time, timer icon - Download on Iconfinder">
            <a:extLst>
              <a:ext uri="{FF2B5EF4-FFF2-40B4-BE49-F238E27FC236}">
                <a16:creationId xmlns:a16="http://schemas.microsoft.com/office/drawing/2014/main" id="{4DB8E389-BE42-CF49-BDEE-DFA28A979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275" y="4563666"/>
            <a:ext cx="12287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E2A8-A507-4133-91AD-171AF6B6EBF9}"/>
              </a:ext>
            </a:extLst>
          </p:cNvPr>
          <p:cNvSpPr>
            <a:spLocks noGrp="1"/>
          </p:cNvSpPr>
          <p:nvPr>
            <p:ph type="title"/>
          </p:nvPr>
        </p:nvSpPr>
        <p:spPr>
          <a:xfrm>
            <a:off x="478077" y="76200"/>
            <a:ext cx="8187845" cy="634576"/>
          </a:xfrm>
          <a:solidFill>
            <a:schemeClr val="accent2">
              <a:lumMod val="40000"/>
              <a:lumOff val="60000"/>
            </a:schemeClr>
          </a:solidFill>
        </p:spPr>
        <p:txBody>
          <a:bodyPr/>
          <a:lstStyle/>
          <a:p>
            <a:pPr algn="ctr"/>
            <a:r>
              <a:rPr lang="en-US">
                <a:solidFill>
                  <a:srgbClr val="C00000"/>
                </a:solidFill>
              </a:rPr>
              <a:t>Problem Time</a:t>
            </a:r>
          </a:p>
        </p:txBody>
      </p:sp>
      <p:sp>
        <p:nvSpPr>
          <p:cNvPr id="4" name="Content Placeholder 3">
            <a:extLst>
              <a:ext uri="{FF2B5EF4-FFF2-40B4-BE49-F238E27FC236}">
                <a16:creationId xmlns:a16="http://schemas.microsoft.com/office/drawing/2014/main" id="{FCE9F002-F6C2-4A79-8518-92C65A76DD48}"/>
              </a:ext>
            </a:extLst>
          </p:cNvPr>
          <p:cNvSpPr>
            <a:spLocks noGrp="1"/>
          </p:cNvSpPr>
          <p:nvPr>
            <p:ph sz="half" idx="1"/>
          </p:nvPr>
        </p:nvSpPr>
        <p:spPr>
          <a:xfrm>
            <a:off x="481706" y="1066800"/>
            <a:ext cx="8187846" cy="4393395"/>
          </a:xfrm>
        </p:spPr>
        <p:txBody>
          <a:bodyPr vert="horz" lIns="91440" tIns="45720" rIns="91440" bIns="45720" rtlCol="0" anchor="t">
            <a:normAutofit lnSpcReduction="10000"/>
          </a:bodyPr>
          <a:lstStyle/>
          <a:p>
            <a:pPr marL="0" indent="0">
              <a:buNone/>
            </a:pPr>
            <a:r>
              <a:rPr lang="en-US" sz="2400" b="1" dirty="0"/>
              <a:t>HW4.Q3</a:t>
            </a:r>
            <a:r>
              <a:rPr lang="en-US" sz="2400" dirty="0"/>
              <a:t>  In the discussion of ULTs versus KLTs, it was pointed out that a disadvantage of ULTs is that when a ULT executes a system call, not only is that thread blocked, but also all of the threads within the process are blocked. Why is that so?</a:t>
            </a:r>
          </a:p>
          <a:p>
            <a:pPr marL="0" indent="0">
              <a:buNone/>
            </a:pPr>
            <a:endParaRPr lang="en-US" sz="2400" dirty="0"/>
          </a:p>
          <a:p>
            <a:pPr marL="0" indent="0">
              <a:buNone/>
            </a:pPr>
            <a:r>
              <a:rPr lang="en-US" sz="2400" b="1" dirty="0"/>
              <a:t>HW4.Q4</a:t>
            </a:r>
            <a:r>
              <a:rPr lang="en-US" sz="2400" dirty="0"/>
              <a:t> Consider an environment in which there is a one-to-one mapping between user-level threads and kernel-level threads within a process to issue blocking system calls while other threads continue to run. Explain why this model can make multi-threaded programs run faster than their single-threaded counterparts on a </a:t>
            </a:r>
            <a:r>
              <a:rPr lang="en-US" sz="2400" dirty="0" err="1"/>
              <a:t>uniprocess</a:t>
            </a:r>
            <a:r>
              <a:rPr lang="en-US" sz="2400" dirty="0"/>
              <a:t> computer.</a:t>
            </a:r>
          </a:p>
          <a:p>
            <a:pPr marL="0" indent="0">
              <a:buNone/>
            </a:pPr>
            <a:endParaRPr lang="en-US" dirty="0"/>
          </a:p>
        </p:txBody>
      </p:sp>
    </p:spTree>
    <p:extLst>
      <p:ext uri="{BB962C8B-B14F-4D97-AF65-F5344CB8AC3E}">
        <p14:creationId xmlns:p14="http://schemas.microsoft.com/office/powerpoint/2010/main" val="2329868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b="1" dirty="0">
                <a:solidFill>
                  <a:schemeClr val="accent5">
                    <a:lumMod val="50000"/>
                  </a:schemeClr>
                </a:solidFill>
              </a:rPr>
              <a:t>Combined Approaches</a:t>
            </a:r>
          </a:p>
        </p:txBody>
      </p:sp>
      <p:sp>
        <p:nvSpPr>
          <p:cNvPr id="3" name="Content Placeholder 2"/>
          <p:cNvSpPr>
            <a:spLocks noGrp="1"/>
          </p:cNvSpPr>
          <p:nvPr>
            <p:ph idx="1"/>
          </p:nvPr>
        </p:nvSpPr>
        <p:spPr>
          <a:xfrm>
            <a:off x="457199" y="1037492"/>
            <a:ext cx="4495801" cy="5363307"/>
          </a:xfrm>
        </p:spPr>
        <p:txBody>
          <a:bodyPr vert="horz" lIns="91440" tIns="45720" rIns="91440" bIns="45720" rtlCol="0" anchor="t">
            <a:normAutofit/>
          </a:bodyPr>
          <a:lstStyle/>
          <a:p>
            <a:r>
              <a:rPr lang="en-US" sz="2600" dirty="0"/>
              <a:t>Thread creation is done in the user space</a:t>
            </a:r>
          </a:p>
          <a:p>
            <a:r>
              <a:rPr lang="en-US" sz="2600" dirty="0"/>
              <a:t>Bulk of scheduling and synchronization of threads is by the application</a:t>
            </a:r>
          </a:p>
          <a:p>
            <a:r>
              <a:rPr lang="en-US" sz="2600" dirty="0">
                <a:latin typeface="Calibri"/>
                <a:cs typeface="Calibri"/>
              </a:rPr>
              <a:t>(Historical) Solaris is an example</a:t>
            </a:r>
            <a:endParaRPr lang="en-US" dirty="0">
              <a:latin typeface="Calibri"/>
              <a:cs typeface="Calibri"/>
            </a:endParaRPr>
          </a:p>
          <a:p>
            <a:endParaRPr lang="en-US" dirty="0"/>
          </a:p>
        </p:txBody>
      </p:sp>
      <p:pic>
        <p:nvPicPr>
          <p:cNvPr id="5" name="Picture 4" descr="f5.pdf"/>
          <p:cNvPicPr>
            <a:picLocks noChangeAspect="1"/>
          </p:cNvPicPr>
          <p:nvPr/>
        </p:nvPicPr>
        <p:blipFill>
          <a:blip r:embed="rId3"/>
          <a:srcRect l="65455" t="10588" r="2727" b="35294"/>
          <a:stretch>
            <a:fillRect/>
          </a:stretch>
        </p:blipFill>
        <p:spPr>
          <a:xfrm>
            <a:off x="4724400" y="1143000"/>
            <a:ext cx="4192590" cy="5510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1E9B7475-DEB1-BC40-AFD7-1CD65B269B36}"/>
              </a:ext>
            </a:extLst>
          </p:cNvPr>
          <p:cNvSpPr>
            <a:spLocks noGrp="1" noChangeArrowheads="1"/>
          </p:cNvSpPr>
          <p:nvPr>
            <p:ph type="title"/>
          </p:nvPr>
        </p:nvSpPr>
        <p:spPr>
          <a:xfrm>
            <a:off x="1485900" y="998935"/>
            <a:ext cx="6172200" cy="432197"/>
          </a:xfrm>
        </p:spPr>
        <p:txBody>
          <a:bodyPr/>
          <a:lstStyle/>
          <a:p>
            <a:pPr eaLnBrk="1" hangingPunct="1"/>
            <a:r>
              <a:rPr lang="en-US" altLang="en-US"/>
              <a:t>Multithreading Models</a:t>
            </a:r>
          </a:p>
        </p:txBody>
      </p:sp>
      <p:sp>
        <p:nvSpPr>
          <p:cNvPr id="36866" name="Rectangle 3">
            <a:extLst>
              <a:ext uri="{FF2B5EF4-FFF2-40B4-BE49-F238E27FC236}">
                <a16:creationId xmlns:a16="http://schemas.microsoft.com/office/drawing/2014/main" id="{9EE02774-E9AB-A745-9EEA-B619CAFF410F}"/>
              </a:ext>
            </a:extLst>
          </p:cNvPr>
          <p:cNvSpPr>
            <a:spLocks noGrp="1" noChangeArrowheads="1"/>
          </p:cNvSpPr>
          <p:nvPr>
            <p:ph type="body" idx="1"/>
          </p:nvPr>
        </p:nvSpPr>
        <p:spPr>
          <a:xfrm>
            <a:off x="457200" y="1731169"/>
            <a:ext cx="8229600" cy="3398044"/>
          </a:xfrm>
        </p:spPr>
        <p:txBody>
          <a:bodyPr/>
          <a:lstStyle/>
          <a:p>
            <a:r>
              <a:rPr lang="en-US" altLang="en-US" sz="1500"/>
              <a:t>Many-to-One</a:t>
            </a:r>
            <a:br>
              <a:rPr lang="en-US" altLang="en-US" sz="1500"/>
            </a:br>
            <a:endParaRPr lang="en-US" altLang="en-US" sz="1500"/>
          </a:p>
          <a:p>
            <a:r>
              <a:rPr lang="en-US" altLang="en-US" sz="1500"/>
              <a:t>One-to-One</a:t>
            </a:r>
            <a:br>
              <a:rPr lang="en-US" altLang="en-US" sz="1500"/>
            </a:br>
            <a:endParaRPr lang="en-US" altLang="en-US" sz="1500"/>
          </a:p>
          <a:p>
            <a:r>
              <a:rPr lang="en-US" altLang="en-US" sz="1500"/>
              <a:t>Many-to-Many</a:t>
            </a:r>
          </a:p>
          <a:p>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35F1F1A6-8F3F-1341-B37B-E55E5AF1A546}"/>
              </a:ext>
            </a:extLst>
          </p:cNvPr>
          <p:cNvSpPr>
            <a:spLocks noGrp="1" noChangeArrowheads="1"/>
          </p:cNvSpPr>
          <p:nvPr>
            <p:ph type="title"/>
          </p:nvPr>
        </p:nvSpPr>
        <p:spPr>
          <a:xfrm>
            <a:off x="1485900" y="304800"/>
            <a:ext cx="6172200" cy="432197"/>
          </a:xfrm>
        </p:spPr>
        <p:txBody>
          <a:bodyPr/>
          <a:lstStyle/>
          <a:p>
            <a:pPr eaLnBrk="1" hangingPunct="1"/>
            <a:r>
              <a:rPr lang="en-US" altLang="en-US" dirty="0"/>
              <a:t>Many-to-One</a:t>
            </a:r>
          </a:p>
        </p:txBody>
      </p:sp>
      <p:sp>
        <p:nvSpPr>
          <p:cNvPr id="38914" name="Rectangle 3">
            <a:extLst>
              <a:ext uri="{FF2B5EF4-FFF2-40B4-BE49-F238E27FC236}">
                <a16:creationId xmlns:a16="http://schemas.microsoft.com/office/drawing/2014/main" id="{2A30E3F9-92DE-414B-A889-2E7FF7E90711}"/>
              </a:ext>
            </a:extLst>
          </p:cNvPr>
          <p:cNvSpPr>
            <a:spLocks noGrp="1" noChangeArrowheads="1"/>
          </p:cNvSpPr>
          <p:nvPr>
            <p:ph type="body" idx="1"/>
          </p:nvPr>
        </p:nvSpPr>
        <p:spPr>
          <a:xfrm>
            <a:off x="375046" y="1143000"/>
            <a:ext cx="5492353" cy="4648200"/>
          </a:xfrm>
        </p:spPr>
        <p:txBody>
          <a:bodyPr>
            <a:normAutofit fontScale="85000" lnSpcReduction="20000"/>
          </a:bodyPr>
          <a:lstStyle/>
          <a:p>
            <a:r>
              <a:rPr lang="en-US" altLang="en-US" sz="2200" dirty="0"/>
              <a:t>Many user-level threads mapped to single kernel thread</a:t>
            </a:r>
          </a:p>
          <a:p>
            <a:r>
              <a:rPr lang="en-US" altLang="en-US" sz="2200" dirty="0"/>
              <a:t>One thread blocking causes all to block</a:t>
            </a:r>
          </a:p>
          <a:p>
            <a:r>
              <a:rPr lang="en-US" altLang="en-US" sz="2200" dirty="0"/>
              <a:t>Disadvantage:</a:t>
            </a:r>
          </a:p>
          <a:p>
            <a:pPr lvl="1"/>
            <a:r>
              <a:rPr lang="en-US" altLang="en-US" sz="2200" dirty="0"/>
              <a:t>Multiple threads may not run in parallel on </a:t>
            </a:r>
            <a:r>
              <a:rPr lang="en-US" altLang="en-US" sz="2200" dirty="0" err="1"/>
              <a:t>muticore</a:t>
            </a:r>
            <a:r>
              <a:rPr lang="en-US" altLang="en-US" sz="2200" dirty="0"/>
              <a:t> system because only one may be in kernel at a time</a:t>
            </a:r>
          </a:p>
          <a:p>
            <a:r>
              <a:rPr lang="en-US" altLang="en-US" sz="2200" dirty="0"/>
              <a:t>Few systems currently use this model</a:t>
            </a:r>
          </a:p>
          <a:p>
            <a:r>
              <a:rPr lang="en-US" altLang="en-US" sz="2200" dirty="0"/>
              <a:t>Examples:</a:t>
            </a:r>
          </a:p>
          <a:p>
            <a:pPr lvl="1"/>
            <a:r>
              <a:rPr lang="en-US" altLang="en-US" sz="2200" b="1" dirty="0"/>
              <a:t>Solaris Green Threads</a:t>
            </a:r>
          </a:p>
          <a:p>
            <a:pPr lvl="1"/>
            <a:r>
              <a:rPr lang="en-US" altLang="en-US" sz="2200" b="1" dirty="0"/>
              <a:t>GNU Portable Threads</a:t>
            </a:r>
          </a:p>
          <a:p>
            <a:r>
              <a:rPr lang="en-US" altLang="en-US" sz="2200" b="1" dirty="0">
                <a:solidFill>
                  <a:srgbClr val="FF0000"/>
                </a:solidFill>
              </a:rPr>
              <a:t>It does not result in true concurrency, because the kernel can schedule only one thread at a time </a:t>
            </a:r>
            <a:endParaRPr lang="en-US" altLang="en-US" sz="3000" b="1" dirty="0">
              <a:solidFill>
                <a:srgbClr val="FF0000"/>
              </a:solidFill>
            </a:endParaRPr>
          </a:p>
          <a:p>
            <a:endParaRPr lang="en-US" altLang="en-US" sz="1500" b="1" dirty="0">
              <a:solidFill>
                <a:srgbClr val="3366FF"/>
              </a:solidFill>
            </a:endParaRPr>
          </a:p>
        </p:txBody>
      </p:sp>
      <p:pic>
        <p:nvPicPr>
          <p:cNvPr id="38915" name="Picture 1" descr="4_05.pdf">
            <a:extLst>
              <a:ext uri="{FF2B5EF4-FFF2-40B4-BE49-F238E27FC236}">
                <a16:creationId xmlns:a16="http://schemas.microsoft.com/office/drawing/2014/main" id="{194E5086-FBE2-EE46-A3FB-3D1B7F02B0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1010"/>
            <a:ext cx="2761971" cy="307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C3F1C73B-2D37-564C-8DF8-3636B098A07E}"/>
              </a:ext>
            </a:extLst>
          </p:cNvPr>
          <p:cNvSpPr>
            <a:spLocks noGrp="1" noChangeArrowheads="1"/>
          </p:cNvSpPr>
          <p:nvPr>
            <p:ph type="title"/>
          </p:nvPr>
        </p:nvSpPr>
        <p:spPr/>
        <p:txBody>
          <a:bodyPr/>
          <a:lstStyle/>
          <a:p>
            <a:pPr eaLnBrk="1" hangingPunct="1"/>
            <a:r>
              <a:rPr lang="en-US" altLang="en-US"/>
              <a:t>One-to-One</a:t>
            </a:r>
          </a:p>
        </p:txBody>
      </p:sp>
      <p:sp>
        <p:nvSpPr>
          <p:cNvPr id="40962" name="Rectangle 3">
            <a:extLst>
              <a:ext uri="{FF2B5EF4-FFF2-40B4-BE49-F238E27FC236}">
                <a16:creationId xmlns:a16="http://schemas.microsoft.com/office/drawing/2014/main" id="{E1666BEF-D4ED-F749-845E-A2756B4C30AA}"/>
              </a:ext>
            </a:extLst>
          </p:cNvPr>
          <p:cNvSpPr>
            <a:spLocks noGrp="1" noChangeArrowheads="1"/>
          </p:cNvSpPr>
          <p:nvPr>
            <p:ph type="body" idx="1"/>
          </p:nvPr>
        </p:nvSpPr>
        <p:spPr>
          <a:xfrm>
            <a:off x="457200" y="1066800"/>
            <a:ext cx="4762500" cy="4366023"/>
          </a:xfrm>
        </p:spPr>
        <p:txBody>
          <a:bodyPr>
            <a:normAutofit fontScale="92500" lnSpcReduction="20000"/>
          </a:bodyPr>
          <a:lstStyle/>
          <a:p>
            <a:r>
              <a:rPr lang="en-US" altLang="en-US" sz="1800" dirty="0"/>
              <a:t>Each user-level thread maps to kernel thread</a:t>
            </a:r>
          </a:p>
          <a:p>
            <a:r>
              <a:rPr lang="en-US" altLang="en-US" sz="1800" dirty="0"/>
              <a:t>Creating a user-level thread creates a kernel thread</a:t>
            </a:r>
          </a:p>
          <a:p>
            <a:r>
              <a:rPr lang="en-US" altLang="en-US" sz="1800" dirty="0"/>
              <a:t>More concurrency than many-to-one</a:t>
            </a:r>
          </a:p>
          <a:p>
            <a:r>
              <a:rPr lang="en-US" altLang="en-US" sz="1800" dirty="0"/>
              <a:t>Number of threads per process sometimes restricted due to overhead</a:t>
            </a:r>
          </a:p>
          <a:p>
            <a:r>
              <a:rPr lang="en-US" altLang="en-US" sz="1800" dirty="0"/>
              <a:t>Examples</a:t>
            </a:r>
          </a:p>
          <a:p>
            <a:pPr lvl="1"/>
            <a:r>
              <a:rPr lang="en-US" altLang="en-US" dirty="0"/>
              <a:t>Windows</a:t>
            </a:r>
          </a:p>
          <a:p>
            <a:pPr lvl="1"/>
            <a:r>
              <a:rPr lang="en-US" altLang="en-US" dirty="0"/>
              <a:t>Linux</a:t>
            </a:r>
          </a:p>
          <a:p>
            <a:pPr lvl="1"/>
            <a:r>
              <a:rPr lang="en-US" altLang="en-US" dirty="0"/>
              <a:t>Solaris 9 and later</a:t>
            </a:r>
          </a:p>
          <a:p>
            <a:r>
              <a:rPr lang="en-US" altLang="en-US" sz="1800" b="1" dirty="0">
                <a:solidFill>
                  <a:srgbClr val="FF0000"/>
                </a:solidFill>
              </a:rPr>
              <a:t>The one-to-one model allows greater concurrency, but the developer has to be careful not to create too many threads within an application </a:t>
            </a:r>
            <a:endParaRPr lang="en-US" altLang="en-US" b="1" dirty="0">
              <a:solidFill>
                <a:srgbClr val="FF0000"/>
              </a:solidFill>
            </a:endParaRPr>
          </a:p>
          <a:p>
            <a:endParaRPr lang="en-US" altLang="en-US" sz="900" dirty="0"/>
          </a:p>
        </p:txBody>
      </p:sp>
      <p:pic>
        <p:nvPicPr>
          <p:cNvPr id="40963" name="Picture 1" descr="4_06.pdf">
            <a:extLst>
              <a:ext uri="{FF2B5EF4-FFF2-40B4-BE49-F238E27FC236}">
                <a16:creationId xmlns:a16="http://schemas.microsoft.com/office/drawing/2014/main" id="{E4B33A03-AB08-4B4E-9C87-3B3511093B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365772"/>
            <a:ext cx="4138613" cy="176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994DDA38-D545-E541-8D15-9844ECC8205F}"/>
              </a:ext>
            </a:extLst>
          </p:cNvPr>
          <p:cNvSpPr>
            <a:spLocks noGrp="1" noChangeArrowheads="1"/>
          </p:cNvSpPr>
          <p:nvPr>
            <p:ph type="title"/>
          </p:nvPr>
        </p:nvSpPr>
        <p:spPr/>
        <p:txBody>
          <a:bodyPr/>
          <a:lstStyle/>
          <a:p>
            <a:pPr eaLnBrk="1" hangingPunct="1"/>
            <a:r>
              <a:rPr lang="en-US" altLang="en-US"/>
              <a:t>Many-to-Many Model</a:t>
            </a:r>
          </a:p>
        </p:txBody>
      </p:sp>
      <p:sp>
        <p:nvSpPr>
          <p:cNvPr id="43010" name="Rectangle 3">
            <a:extLst>
              <a:ext uri="{FF2B5EF4-FFF2-40B4-BE49-F238E27FC236}">
                <a16:creationId xmlns:a16="http://schemas.microsoft.com/office/drawing/2014/main" id="{F2E0F2D2-DB3A-5540-918F-BB905567D2D2}"/>
              </a:ext>
            </a:extLst>
          </p:cNvPr>
          <p:cNvSpPr>
            <a:spLocks noGrp="1" noChangeArrowheads="1"/>
          </p:cNvSpPr>
          <p:nvPr>
            <p:ph type="body" idx="1"/>
          </p:nvPr>
        </p:nvSpPr>
        <p:spPr>
          <a:xfrm>
            <a:off x="447260" y="1219200"/>
            <a:ext cx="5496340" cy="4572000"/>
          </a:xfrm>
        </p:spPr>
        <p:txBody>
          <a:bodyPr>
            <a:normAutofit/>
          </a:bodyPr>
          <a:lstStyle/>
          <a:p>
            <a:r>
              <a:rPr lang="en-US" altLang="en-US" sz="1500" dirty="0"/>
              <a:t>Allows many user level threads to be mapped to many kernel threads</a:t>
            </a:r>
          </a:p>
          <a:p>
            <a:r>
              <a:rPr lang="en-US" altLang="en-US" sz="1500" dirty="0"/>
              <a:t>Allows the  operating system to create a sufficient number of kernel threads</a:t>
            </a:r>
          </a:p>
          <a:p>
            <a:r>
              <a:rPr lang="en-US" altLang="en-US" sz="1500" dirty="0"/>
              <a:t>Solaris prior to version 9</a:t>
            </a:r>
          </a:p>
          <a:p>
            <a:r>
              <a:rPr lang="en-US" altLang="en-US" sz="1500" dirty="0"/>
              <a:t>Windows  with the </a:t>
            </a:r>
            <a:r>
              <a:rPr lang="en-US" altLang="en-US" sz="1500" i="1" dirty="0" err="1"/>
              <a:t>ThreadFiber</a:t>
            </a:r>
            <a:r>
              <a:rPr lang="en-US" altLang="en-US" sz="1500" dirty="0"/>
              <a:t> package</a:t>
            </a:r>
          </a:p>
          <a:p>
            <a:r>
              <a:rPr lang="en-US" altLang="en-US" sz="1500" b="1" dirty="0">
                <a:solidFill>
                  <a:srgbClr val="FF0000"/>
                </a:solidFill>
              </a:rPr>
              <a:t>Developers can create as many user threads as necessary</a:t>
            </a:r>
          </a:p>
          <a:p>
            <a:r>
              <a:rPr lang="en-US" altLang="en-US" sz="1500" b="1" dirty="0">
                <a:solidFill>
                  <a:srgbClr val="FF0000"/>
                </a:solidFill>
              </a:rPr>
              <a:t>The corresponding kernel threads can run in parallel on a multiprocessor</a:t>
            </a:r>
          </a:p>
          <a:p>
            <a:r>
              <a:rPr lang="en-US" altLang="en-US" sz="1500" b="1" dirty="0">
                <a:solidFill>
                  <a:srgbClr val="FF0000"/>
                </a:solidFill>
              </a:rPr>
              <a:t>When a thread performs a blocking system call, the kernel can schedule another thread for execution. </a:t>
            </a:r>
            <a:endParaRPr lang="en-US" altLang="en-US" sz="1800" b="1" dirty="0">
              <a:solidFill>
                <a:srgbClr val="FF0000"/>
              </a:solidFill>
            </a:endParaRPr>
          </a:p>
          <a:p>
            <a:endParaRPr lang="en-US" altLang="en-US" sz="1500" dirty="0"/>
          </a:p>
        </p:txBody>
      </p:sp>
      <p:pic>
        <p:nvPicPr>
          <p:cNvPr id="43011" name="Picture 1" descr="4_07.pdf">
            <a:extLst>
              <a:ext uri="{FF2B5EF4-FFF2-40B4-BE49-F238E27FC236}">
                <a16:creationId xmlns:a16="http://schemas.microsoft.com/office/drawing/2014/main" id="{F8DC49A5-1A53-5B41-A494-D5E250730E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7453" y="1981200"/>
            <a:ext cx="2369344" cy="227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0CBDB0A1-5919-A648-AE9B-805B780A6C12}"/>
              </a:ext>
            </a:extLst>
          </p:cNvPr>
          <p:cNvSpPr>
            <a:spLocks noGrp="1" noChangeArrowheads="1"/>
          </p:cNvSpPr>
          <p:nvPr>
            <p:ph type="title"/>
          </p:nvPr>
        </p:nvSpPr>
        <p:spPr>
          <a:xfrm>
            <a:off x="1485900" y="381000"/>
            <a:ext cx="6172200" cy="432197"/>
          </a:xfrm>
        </p:spPr>
        <p:txBody>
          <a:bodyPr/>
          <a:lstStyle/>
          <a:p>
            <a:pPr eaLnBrk="1" hangingPunct="1"/>
            <a:r>
              <a:rPr lang="en-US" altLang="en-US"/>
              <a:t>Two-level Model</a:t>
            </a:r>
          </a:p>
        </p:txBody>
      </p:sp>
      <p:sp>
        <p:nvSpPr>
          <p:cNvPr id="45058" name="Rectangle 3">
            <a:extLst>
              <a:ext uri="{FF2B5EF4-FFF2-40B4-BE49-F238E27FC236}">
                <a16:creationId xmlns:a16="http://schemas.microsoft.com/office/drawing/2014/main" id="{7DFAC17A-1819-864B-9BA8-A9F423BAA9A9}"/>
              </a:ext>
            </a:extLst>
          </p:cNvPr>
          <p:cNvSpPr>
            <a:spLocks noGrp="1" noChangeArrowheads="1"/>
          </p:cNvSpPr>
          <p:nvPr>
            <p:ph type="body" idx="1"/>
          </p:nvPr>
        </p:nvSpPr>
        <p:spPr>
          <a:xfrm>
            <a:off x="483394" y="1740694"/>
            <a:ext cx="3846910" cy="3200400"/>
          </a:xfrm>
        </p:spPr>
        <p:txBody>
          <a:bodyPr/>
          <a:lstStyle/>
          <a:p>
            <a:r>
              <a:rPr lang="en-US" altLang="en-US" sz="1500"/>
              <a:t>Similar to M:M, except that it allows a user thread to be </a:t>
            </a:r>
            <a:r>
              <a:rPr lang="en-US" altLang="en-US" sz="1500" b="1"/>
              <a:t>bound</a:t>
            </a:r>
            <a:r>
              <a:rPr lang="en-US" altLang="en-US" sz="1500"/>
              <a:t> to kernel thread</a:t>
            </a:r>
          </a:p>
          <a:p>
            <a:r>
              <a:rPr lang="en-US" altLang="en-US" sz="1500"/>
              <a:t>Examples</a:t>
            </a:r>
          </a:p>
          <a:p>
            <a:pPr lvl="1"/>
            <a:r>
              <a:rPr lang="en-US" altLang="en-US" sz="1500"/>
              <a:t>IRIX</a:t>
            </a:r>
          </a:p>
          <a:p>
            <a:pPr lvl="1"/>
            <a:r>
              <a:rPr lang="en-US" altLang="en-US" sz="1500"/>
              <a:t>HP-UX</a:t>
            </a:r>
          </a:p>
          <a:p>
            <a:pPr lvl="1"/>
            <a:r>
              <a:rPr lang="en-US" altLang="en-US" sz="1500"/>
              <a:t>Tru64 UNIX</a:t>
            </a:r>
          </a:p>
          <a:p>
            <a:pPr lvl="1"/>
            <a:r>
              <a:rPr lang="en-US" altLang="en-US" sz="1500"/>
              <a:t>Solaris 8 and earlier</a:t>
            </a:r>
          </a:p>
        </p:txBody>
      </p:sp>
      <p:pic>
        <p:nvPicPr>
          <p:cNvPr id="45059" name="Picture 1" descr="4_08.pdf">
            <a:extLst>
              <a:ext uri="{FF2B5EF4-FFF2-40B4-BE49-F238E27FC236}">
                <a16:creationId xmlns:a16="http://schemas.microsoft.com/office/drawing/2014/main" id="{67CA4798-CFD4-5547-9554-5C2BB15821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6579" y="1740694"/>
            <a:ext cx="3488531" cy="26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Chapter 4</a:t>
            </a:r>
          </a:p>
        </p:txBody>
      </p:sp>
      <p:sp>
        <p:nvSpPr>
          <p:cNvPr id="3" name="Content Placeholder 2"/>
          <p:cNvSpPr>
            <a:spLocks noGrp="1"/>
          </p:cNvSpPr>
          <p:nvPr>
            <p:ph sz="half" idx="1"/>
          </p:nvPr>
        </p:nvSpPr>
        <p:spPr>
          <a:xfrm>
            <a:off x="658904" y="2057400"/>
            <a:ext cx="3657600" cy="4648200"/>
          </a:xfrm>
        </p:spPr>
        <p:txBody>
          <a:bodyPr>
            <a:normAutofit/>
          </a:bodyPr>
          <a:lstStyle/>
          <a:p>
            <a:pPr marL="342900" lvl="0" indent="-279400"/>
            <a:r>
              <a:rPr lang="en-US" sz="2162" dirty="0">
                <a:solidFill>
                  <a:schemeClr val="tx1"/>
                </a:solidFill>
              </a:rPr>
              <a:t>Processes and threads</a:t>
            </a:r>
          </a:p>
          <a:p>
            <a:pPr marL="638175" lvl="1" indent="-279400"/>
            <a:r>
              <a:rPr lang="en-US" sz="1882" dirty="0">
                <a:solidFill>
                  <a:schemeClr val="tx1"/>
                </a:solidFill>
              </a:rPr>
              <a:t>Multithreading</a:t>
            </a:r>
          </a:p>
          <a:p>
            <a:pPr marL="638175" lvl="1" indent="-279400"/>
            <a:r>
              <a:rPr lang="en-US" sz="1882" dirty="0">
                <a:solidFill>
                  <a:schemeClr val="tx1"/>
                </a:solidFill>
              </a:rPr>
              <a:t>Thread functionality</a:t>
            </a:r>
          </a:p>
          <a:p>
            <a:pPr marL="342900" lvl="0" indent="-279400"/>
            <a:r>
              <a:rPr lang="en-US" sz="2162" dirty="0">
                <a:solidFill>
                  <a:schemeClr val="tx1"/>
                </a:solidFill>
              </a:rPr>
              <a:t>Multicore and multithreading</a:t>
            </a:r>
          </a:p>
          <a:p>
            <a:pPr marL="342900" lvl="0" indent="-279400"/>
            <a:r>
              <a:rPr lang="en-US" sz="2162" dirty="0">
                <a:solidFill>
                  <a:schemeClr val="tx1"/>
                </a:solidFill>
              </a:rPr>
              <a:t>Types of threads</a:t>
            </a:r>
          </a:p>
          <a:p>
            <a:pPr marL="638175" lvl="1" indent="-279400"/>
            <a:r>
              <a:rPr lang="en-US" sz="1882" dirty="0">
                <a:solidFill>
                  <a:schemeClr val="tx1"/>
                </a:solidFill>
              </a:rPr>
              <a:t>User level and kernel level threads</a:t>
            </a:r>
          </a:p>
          <a:p>
            <a:pPr marL="342900" lvl="0" indent="-279400"/>
            <a:endParaRPr lang="en-US" sz="2162" dirty="0">
              <a:solidFill>
                <a:schemeClr val="tx1"/>
              </a:solidFill>
            </a:endParaRPr>
          </a:p>
          <a:p>
            <a:pPr marL="911225" indent="-231775"/>
            <a:endParaRPr lang="en-US" sz="2400" dirty="0"/>
          </a:p>
        </p:txBody>
      </p:sp>
      <p:sp>
        <p:nvSpPr>
          <p:cNvPr id="5" name="Content Placeholder 4"/>
          <p:cNvSpPr>
            <a:spLocks noGrp="1"/>
          </p:cNvSpPr>
          <p:nvPr>
            <p:ph sz="half" idx="2"/>
          </p:nvPr>
        </p:nvSpPr>
        <p:spPr>
          <a:xfrm>
            <a:off x="4831308" y="2057400"/>
            <a:ext cx="3779292" cy="4648200"/>
          </a:xfrm>
        </p:spPr>
        <p:txBody>
          <a:bodyPr>
            <a:normAutofit lnSpcReduction="10000"/>
          </a:bodyPr>
          <a:lstStyle/>
          <a:p>
            <a:r>
              <a:rPr lang="en-US" sz="2118" b="1" dirty="0">
                <a:solidFill>
                  <a:srgbClr val="FF0000"/>
                </a:solidFill>
              </a:rPr>
              <a:t>Solaris thread and SMP management</a:t>
            </a:r>
          </a:p>
          <a:p>
            <a:pPr marL="638175" lvl="1" indent="-279400"/>
            <a:r>
              <a:rPr lang="en-US" sz="1882" b="1" dirty="0">
                <a:solidFill>
                  <a:srgbClr val="FF0000"/>
                </a:solidFill>
              </a:rPr>
              <a:t>Multithreaded architecture</a:t>
            </a:r>
          </a:p>
          <a:p>
            <a:pPr marL="638175" lvl="1" indent="-279400"/>
            <a:r>
              <a:rPr lang="en-US" sz="1882" b="1" dirty="0">
                <a:solidFill>
                  <a:srgbClr val="FF0000"/>
                </a:solidFill>
              </a:rPr>
              <a:t>Motivation</a:t>
            </a:r>
          </a:p>
          <a:p>
            <a:pPr marL="638175" lvl="1" indent="-279400"/>
            <a:r>
              <a:rPr lang="en-US" sz="1882" b="1" dirty="0">
                <a:solidFill>
                  <a:srgbClr val="FF0000"/>
                </a:solidFill>
              </a:rPr>
              <a:t>Process structure</a:t>
            </a:r>
          </a:p>
          <a:p>
            <a:pPr marL="638175" lvl="1" indent="-279400"/>
            <a:r>
              <a:rPr lang="en-US" sz="1882" b="1" dirty="0">
                <a:solidFill>
                  <a:srgbClr val="FF0000"/>
                </a:solidFill>
              </a:rPr>
              <a:t>Thread execution</a:t>
            </a:r>
          </a:p>
          <a:p>
            <a:pPr marL="638175" lvl="1" indent="-279400"/>
            <a:r>
              <a:rPr lang="en-US" sz="1882" b="1" dirty="0">
                <a:solidFill>
                  <a:srgbClr val="FF0000"/>
                </a:solidFill>
              </a:rPr>
              <a:t>Interrupts as threads</a:t>
            </a:r>
          </a:p>
          <a:p>
            <a:r>
              <a:rPr lang="en-US" sz="2118" dirty="0"/>
              <a:t>Linux process and thread management</a:t>
            </a:r>
          </a:p>
          <a:p>
            <a:pPr lvl="1"/>
            <a:r>
              <a:rPr lang="en-US" sz="1882" dirty="0"/>
              <a:t>Tasks/threads/namespaces</a:t>
            </a:r>
          </a:p>
          <a:p>
            <a:r>
              <a:rPr lang="en-US" sz="2118" dirty="0"/>
              <a:t>Mac OS X grand central dispatch</a:t>
            </a:r>
          </a:p>
        </p:txBody>
      </p:sp>
    </p:spTree>
    <p:extLst>
      <p:ext uri="{BB962C8B-B14F-4D97-AF65-F5344CB8AC3E}">
        <p14:creationId xmlns:p14="http://schemas.microsoft.com/office/powerpoint/2010/main" val="3406230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solidFill>
                  <a:schemeClr val="accent1">
                    <a:lumMod val="50000"/>
                  </a:schemeClr>
                </a:solidFill>
              </a:rPr>
              <a:t>Single Threaded Approaches</a:t>
            </a:r>
          </a:p>
        </p:txBody>
      </p:sp>
      <p:sp>
        <p:nvSpPr>
          <p:cNvPr id="3" name="Content Placeholder 2"/>
          <p:cNvSpPr>
            <a:spLocks noGrp="1"/>
          </p:cNvSpPr>
          <p:nvPr>
            <p:ph idx="1"/>
          </p:nvPr>
        </p:nvSpPr>
        <p:spPr>
          <a:xfrm>
            <a:off x="457199" y="1037492"/>
            <a:ext cx="8458201" cy="5363307"/>
          </a:xfrm>
        </p:spPr>
        <p:txBody>
          <a:bodyPr/>
          <a:lstStyle/>
          <a:p>
            <a:r>
              <a:rPr lang="en-US" sz="2600" dirty="0"/>
              <a:t>A single thread of execution per process, in which the concept of a thread is not recognized, is referred to as a single-threaded approach</a:t>
            </a:r>
            <a:endParaRPr lang="en-US" sz="1400" dirty="0"/>
          </a:p>
          <a:p>
            <a:r>
              <a:rPr lang="en-US" sz="2600" dirty="0"/>
              <a:t>MS-DOS is an example</a:t>
            </a:r>
          </a:p>
          <a:p>
            <a:endParaRPr lang="en-NZ" sz="2800" dirty="0"/>
          </a:p>
        </p:txBody>
      </p:sp>
      <p:pic>
        <p:nvPicPr>
          <p:cNvPr id="6" name="Picture 5" descr="f1.pdf"/>
          <p:cNvPicPr>
            <a:picLocks noChangeAspect="1"/>
          </p:cNvPicPr>
          <p:nvPr/>
        </p:nvPicPr>
        <p:blipFill>
          <a:blip r:embed="rId3"/>
          <a:stretch>
            <a:fillRect/>
          </a:stretch>
        </p:blipFill>
        <p:spPr>
          <a:xfrm>
            <a:off x="2819400" y="2362200"/>
            <a:ext cx="6183386" cy="47780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xmlns:mv="urn:schemas-microsoft-com:mac:vml">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b="1" dirty="0">
                <a:solidFill>
                  <a:schemeClr val="accent6">
                    <a:lumMod val="50000"/>
                  </a:schemeClr>
                </a:solidFill>
              </a:rPr>
              <a:t>Solaris Process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91130624"/>
              </p:ext>
            </p:extLst>
          </p:nvPr>
        </p:nvGraphicFramePr>
        <p:xfrm>
          <a:off x="457200" y="2133600"/>
          <a:ext cx="8229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85800" y="1447800"/>
            <a:ext cx="7162800" cy="492443"/>
          </a:xfrm>
          <a:prstGeom prst="rect">
            <a:avLst/>
          </a:prstGeom>
          <a:noFill/>
        </p:spPr>
        <p:txBody>
          <a:bodyPr wrap="square" rtlCol="0">
            <a:spAutoFit/>
          </a:bodyPr>
          <a:lstStyle/>
          <a:p>
            <a:r>
              <a:rPr lang="en-NZ" sz="2600" dirty="0">
                <a:latin typeface="+mn-lt"/>
              </a:rPr>
              <a:t>Solaris makes use of four thread-related concepts</a:t>
            </a:r>
            <a:r>
              <a:rPr lang="en-NZ" sz="2200"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2.pdf"/>
          <p:cNvPicPr>
            <a:picLocks noChangeAspect="1"/>
          </p:cNvPicPr>
          <p:nvPr/>
        </p:nvPicPr>
        <p:blipFill>
          <a:blip r:embed="rId3"/>
          <a:srcRect t="20000" b="20909"/>
          <a:stretch>
            <a:fillRect/>
          </a:stretch>
        </p:blipFill>
        <p:spPr>
          <a:xfrm>
            <a:off x="445773" y="484273"/>
            <a:ext cx="8164827" cy="62437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xmlns:mv="urn:schemas-microsoft-com:mac:vml">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3.pdf"/>
          <p:cNvPicPr>
            <a:picLocks noChangeAspect="1"/>
          </p:cNvPicPr>
          <p:nvPr/>
        </p:nvPicPr>
        <p:blipFill rotWithShape="1">
          <a:blip r:embed="rId3"/>
          <a:srcRect l="11818" t="7058" r="58620" b="45378"/>
          <a:stretch/>
        </p:blipFill>
        <p:spPr>
          <a:xfrm>
            <a:off x="-152399" y="609600"/>
            <a:ext cx="2819400" cy="3505200"/>
          </a:xfrm>
          <a:prstGeom prst="rect">
            <a:avLst/>
          </a:prstGeom>
        </p:spPr>
      </p:pic>
      <p:sp>
        <p:nvSpPr>
          <p:cNvPr id="3" name="Content Placeholder 2">
            <a:extLst>
              <a:ext uri="{FF2B5EF4-FFF2-40B4-BE49-F238E27FC236}">
                <a16:creationId xmlns:a16="http://schemas.microsoft.com/office/drawing/2014/main" id="{DC58A106-FFFA-493F-BDFD-B72BE750910D}"/>
              </a:ext>
            </a:extLst>
          </p:cNvPr>
          <p:cNvSpPr txBox="1">
            <a:spLocks/>
          </p:cNvSpPr>
          <p:nvPr/>
        </p:nvSpPr>
        <p:spPr>
          <a:xfrm>
            <a:off x="5257800" y="914400"/>
            <a:ext cx="3821217" cy="4724400"/>
          </a:xfrm>
          <a:prstGeom prst="rect">
            <a:avLst/>
          </a:prstGeom>
        </p:spPr>
        <p:txBody>
          <a:bodyPr vert="horz" lIns="91440" tIns="45720" rIns="91440" bIns="45720" rtlCol="0">
            <a:normAutofit fontScale="85000" lnSpcReduction="10000"/>
          </a:bodyPr>
          <a:lst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b="1" dirty="0">
                <a:solidFill>
                  <a:schemeClr val="accent6">
                    <a:lumMod val="50000"/>
                  </a:schemeClr>
                </a:solidFill>
              </a:rPr>
              <a:t>A Lightweight Process (LWP) Data Structure Includes:</a:t>
            </a:r>
            <a:endParaRPr lang="en-NZ" dirty="0"/>
          </a:p>
          <a:p>
            <a:pPr fontAlgn="auto">
              <a:spcAft>
                <a:spcPts val="0"/>
              </a:spcAft>
            </a:pPr>
            <a:r>
              <a:rPr lang="en-NZ" dirty="0"/>
              <a:t>An LWP identifier</a:t>
            </a:r>
          </a:p>
          <a:p>
            <a:pPr fontAlgn="auto">
              <a:spcAft>
                <a:spcPts val="0"/>
              </a:spcAft>
            </a:pPr>
            <a:r>
              <a:rPr lang="en-NZ" dirty="0"/>
              <a:t>The priority of this LWP </a:t>
            </a:r>
          </a:p>
          <a:p>
            <a:pPr fontAlgn="auto">
              <a:spcAft>
                <a:spcPts val="0"/>
              </a:spcAft>
            </a:pPr>
            <a:r>
              <a:rPr lang="en-NZ" dirty="0"/>
              <a:t> A signal mask </a:t>
            </a:r>
          </a:p>
          <a:p>
            <a:pPr fontAlgn="auto">
              <a:spcAft>
                <a:spcPts val="0"/>
              </a:spcAft>
            </a:pPr>
            <a:r>
              <a:rPr lang="en-NZ" dirty="0"/>
              <a:t>Saved values of user-level registers </a:t>
            </a:r>
          </a:p>
          <a:p>
            <a:pPr fontAlgn="auto">
              <a:spcAft>
                <a:spcPts val="0"/>
              </a:spcAft>
            </a:pPr>
            <a:r>
              <a:rPr lang="en-NZ" dirty="0"/>
              <a:t>The kernel stack for this LWP</a:t>
            </a:r>
          </a:p>
          <a:p>
            <a:pPr fontAlgn="auto">
              <a:spcAft>
                <a:spcPts val="0"/>
              </a:spcAft>
            </a:pPr>
            <a:r>
              <a:rPr lang="en-NZ" dirty="0"/>
              <a:t>Resource usage and profiling data</a:t>
            </a:r>
          </a:p>
          <a:p>
            <a:pPr fontAlgn="auto">
              <a:spcAft>
                <a:spcPts val="0"/>
              </a:spcAft>
            </a:pPr>
            <a:r>
              <a:rPr lang="en-NZ" dirty="0"/>
              <a:t>Pointer to the corresponding kernel thread</a:t>
            </a:r>
          </a:p>
          <a:p>
            <a:pPr fontAlgn="auto">
              <a:spcAft>
                <a:spcPts val="0"/>
              </a:spcAft>
            </a:pPr>
            <a:r>
              <a:rPr lang="en-NZ" dirty="0"/>
              <a:t>Pointer to the process structure</a:t>
            </a:r>
            <a:endParaRPr lang="en-US" dirty="0"/>
          </a:p>
        </p:txBody>
      </p:sp>
      <p:pic>
        <p:nvPicPr>
          <p:cNvPr id="4" name="Picture 3" descr="f13.pdf">
            <a:extLst>
              <a:ext uri="{FF2B5EF4-FFF2-40B4-BE49-F238E27FC236}">
                <a16:creationId xmlns:a16="http://schemas.microsoft.com/office/drawing/2014/main" id="{4C54D0BB-588B-43C0-952D-9262C3047A52}"/>
              </a:ext>
            </a:extLst>
          </p:cNvPr>
          <p:cNvPicPr>
            <a:picLocks noChangeAspect="1"/>
          </p:cNvPicPr>
          <p:nvPr/>
        </p:nvPicPr>
        <p:blipFill rotWithShape="1">
          <a:blip r:embed="rId3"/>
          <a:srcRect l="58327" t="-9975" r="-2271" b="22086"/>
          <a:stretch/>
        </p:blipFill>
        <p:spPr>
          <a:xfrm>
            <a:off x="2476500" y="-609600"/>
            <a:ext cx="4191000" cy="647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4.pdf"/>
          <p:cNvPicPr>
            <a:picLocks noChangeAspect="1"/>
          </p:cNvPicPr>
          <p:nvPr/>
        </p:nvPicPr>
        <p:blipFill>
          <a:blip r:embed="rId3"/>
          <a:srcRect t="24545" b="12727"/>
          <a:stretch>
            <a:fillRect/>
          </a:stretch>
        </p:blipFill>
        <p:spPr>
          <a:xfrm>
            <a:off x="685800" y="425057"/>
            <a:ext cx="7924800" cy="64329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lumMod val="75000"/>
                  </a:schemeClr>
                </a:solidFill>
              </a:rPr>
              <a:t>Interrupts as Threads</a:t>
            </a:r>
          </a:p>
        </p:txBody>
      </p:sp>
      <p:sp>
        <p:nvSpPr>
          <p:cNvPr id="3" name="Content Placeholder 2"/>
          <p:cNvSpPr>
            <a:spLocks noGrp="1"/>
          </p:cNvSpPr>
          <p:nvPr>
            <p:ph idx="1"/>
          </p:nvPr>
        </p:nvSpPr>
        <p:spPr/>
        <p:txBody>
          <a:bodyPr/>
          <a:lstStyle/>
          <a:p>
            <a:endParaRPr lang="en-US" dirty="0"/>
          </a:p>
          <a:p>
            <a:endParaRPr lang="en-US" dirty="0"/>
          </a:p>
          <a:p>
            <a:pPr>
              <a:buSzPct val="110000"/>
              <a:buFont typeface="Wingdings" charset="2"/>
              <a:buChar char="§"/>
            </a:pPr>
            <a:r>
              <a:rPr lang="en-US" sz="2800" dirty="0"/>
              <a:t>Most operating systems contain two fundamental forms of concurrent activity:</a:t>
            </a:r>
          </a:p>
        </p:txBody>
      </p:sp>
      <p:graphicFrame>
        <p:nvGraphicFramePr>
          <p:cNvPr id="4" name="Diagram 3"/>
          <p:cNvGraphicFramePr/>
          <p:nvPr>
            <p:extLst>
              <p:ext uri="{D42A27DB-BD31-4B8C-83A1-F6EECF244321}">
                <p14:modId xmlns:p14="http://schemas.microsoft.com/office/powerpoint/2010/main" val="2899010167"/>
              </p:ext>
            </p:extLst>
          </p:nvPr>
        </p:nvGraphicFramePr>
        <p:xfrm>
          <a:off x="381000" y="3276600"/>
          <a:ext cx="83058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chemeClr val="accent6">
                    <a:lumMod val="75000"/>
                  </a:schemeClr>
                </a:solidFill>
              </a:rPr>
              <a:t>Solaris Solution</a:t>
            </a:r>
          </a:p>
        </p:txBody>
      </p:sp>
      <p:sp>
        <p:nvSpPr>
          <p:cNvPr id="3" name="Content Placeholder 2"/>
          <p:cNvSpPr>
            <a:spLocks noGrp="1"/>
          </p:cNvSpPr>
          <p:nvPr>
            <p:ph idx="1"/>
          </p:nvPr>
        </p:nvSpPr>
        <p:spPr/>
        <p:txBody>
          <a:bodyPr>
            <a:noAutofit/>
          </a:bodyPr>
          <a:lstStyle/>
          <a:p>
            <a:pPr>
              <a:buSzPct val="150000"/>
              <a:buFont typeface="Wingdings" charset="2"/>
              <a:buChar char="§"/>
            </a:pPr>
            <a:r>
              <a:rPr lang="en-US" sz="2800" dirty="0"/>
              <a:t>Solaris employs a set of kernel threads to handle interrupts</a:t>
            </a:r>
          </a:p>
          <a:p>
            <a:pPr lvl="2"/>
            <a:r>
              <a:rPr lang="en-US" sz="2400" dirty="0"/>
              <a:t>an interrupt thread has its own identifier, priority, context, and stack</a:t>
            </a:r>
          </a:p>
          <a:p>
            <a:pPr lvl="2"/>
            <a:r>
              <a:rPr lang="en-US" sz="2400" dirty="0"/>
              <a:t>the kernel controls access to data structures and synchronizes among interrupt threads using mutual exclusion primitives</a:t>
            </a:r>
          </a:p>
          <a:p>
            <a:pPr lvl="2"/>
            <a:r>
              <a:rPr lang="en-US" sz="2400" dirty="0"/>
              <a:t>interrupt threads are assigned higher priorities than all other types of kernel threads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Chapter 4</a:t>
            </a:r>
          </a:p>
        </p:txBody>
      </p:sp>
      <p:sp>
        <p:nvSpPr>
          <p:cNvPr id="3" name="Content Placeholder 2"/>
          <p:cNvSpPr>
            <a:spLocks noGrp="1"/>
          </p:cNvSpPr>
          <p:nvPr>
            <p:ph sz="half" idx="1"/>
          </p:nvPr>
        </p:nvSpPr>
        <p:spPr>
          <a:xfrm>
            <a:off x="658904" y="1600200"/>
            <a:ext cx="3657600" cy="4648200"/>
          </a:xfrm>
        </p:spPr>
        <p:txBody>
          <a:bodyPr>
            <a:normAutofit/>
          </a:bodyPr>
          <a:lstStyle/>
          <a:p>
            <a:pPr marL="342900" lvl="0" indent="-279400"/>
            <a:r>
              <a:rPr lang="en-US" sz="2162" dirty="0">
                <a:solidFill>
                  <a:schemeClr val="tx1"/>
                </a:solidFill>
              </a:rPr>
              <a:t>Processes and threads</a:t>
            </a:r>
          </a:p>
          <a:p>
            <a:pPr marL="638175" lvl="1" indent="-279400"/>
            <a:r>
              <a:rPr lang="en-US" sz="1882" dirty="0">
                <a:solidFill>
                  <a:schemeClr val="tx1"/>
                </a:solidFill>
              </a:rPr>
              <a:t>Multithreading</a:t>
            </a:r>
          </a:p>
          <a:p>
            <a:pPr marL="638175" lvl="1" indent="-279400"/>
            <a:r>
              <a:rPr lang="en-US" sz="1882" dirty="0">
                <a:solidFill>
                  <a:schemeClr val="tx1"/>
                </a:solidFill>
              </a:rPr>
              <a:t>Thread functionality</a:t>
            </a:r>
          </a:p>
          <a:p>
            <a:pPr marL="342900" lvl="0" indent="-279400"/>
            <a:r>
              <a:rPr lang="en-US" sz="2162" dirty="0">
                <a:solidFill>
                  <a:schemeClr val="tx1"/>
                </a:solidFill>
              </a:rPr>
              <a:t>Multicore and multithreading</a:t>
            </a:r>
          </a:p>
          <a:p>
            <a:pPr marL="342900" lvl="0" indent="-279400"/>
            <a:r>
              <a:rPr lang="en-US" sz="2162" dirty="0">
                <a:solidFill>
                  <a:schemeClr val="tx1"/>
                </a:solidFill>
              </a:rPr>
              <a:t>Types of threads</a:t>
            </a:r>
          </a:p>
          <a:p>
            <a:pPr marL="638175" lvl="1" indent="-279400"/>
            <a:r>
              <a:rPr lang="en-US" sz="1882" dirty="0">
                <a:solidFill>
                  <a:schemeClr val="tx1"/>
                </a:solidFill>
              </a:rPr>
              <a:t>User level and kernel level threads</a:t>
            </a:r>
          </a:p>
          <a:p>
            <a:pPr marL="342900" lvl="0" indent="-279400"/>
            <a:endParaRPr lang="en-US" sz="2162" dirty="0">
              <a:solidFill>
                <a:schemeClr val="tx1"/>
              </a:solidFill>
            </a:endParaRPr>
          </a:p>
          <a:p>
            <a:pPr marL="911225" indent="-231775"/>
            <a:endParaRPr lang="en-US" sz="2400" dirty="0"/>
          </a:p>
        </p:txBody>
      </p:sp>
      <p:sp>
        <p:nvSpPr>
          <p:cNvPr id="5" name="Content Placeholder 4"/>
          <p:cNvSpPr>
            <a:spLocks noGrp="1"/>
          </p:cNvSpPr>
          <p:nvPr>
            <p:ph sz="half" idx="2"/>
          </p:nvPr>
        </p:nvSpPr>
        <p:spPr>
          <a:xfrm>
            <a:off x="4831308" y="1600200"/>
            <a:ext cx="3779292" cy="4648200"/>
          </a:xfrm>
        </p:spPr>
        <p:txBody>
          <a:bodyPr>
            <a:normAutofit lnSpcReduction="10000"/>
          </a:bodyPr>
          <a:lstStyle/>
          <a:p>
            <a:r>
              <a:rPr lang="en-US" sz="2118" dirty="0"/>
              <a:t>Solaris thread and SMP management</a:t>
            </a:r>
          </a:p>
          <a:p>
            <a:pPr marL="638175" lvl="1" indent="-279400"/>
            <a:r>
              <a:rPr lang="en-US" sz="1882" dirty="0">
                <a:solidFill>
                  <a:schemeClr val="tx1"/>
                </a:solidFill>
              </a:rPr>
              <a:t>Multithreaded architecture</a:t>
            </a:r>
          </a:p>
          <a:p>
            <a:pPr marL="638175" lvl="1" indent="-279400"/>
            <a:r>
              <a:rPr lang="en-US" sz="1882" dirty="0">
                <a:solidFill>
                  <a:schemeClr val="tx1"/>
                </a:solidFill>
              </a:rPr>
              <a:t>Motivation</a:t>
            </a:r>
          </a:p>
          <a:p>
            <a:pPr marL="638175" lvl="1" indent="-279400"/>
            <a:r>
              <a:rPr lang="en-US" sz="1882" dirty="0">
                <a:solidFill>
                  <a:schemeClr val="tx1"/>
                </a:solidFill>
              </a:rPr>
              <a:t>Process structure</a:t>
            </a:r>
          </a:p>
          <a:p>
            <a:pPr marL="638175" lvl="1" indent="-279400"/>
            <a:r>
              <a:rPr lang="en-US" sz="1882" dirty="0">
                <a:solidFill>
                  <a:schemeClr val="tx1"/>
                </a:solidFill>
              </a:rPr>
              <a:t>Thread execution</a:t>
            </a:r>
          </a:p>
          <a:p>
            <a:pPr marL="638175" lvl="1" indent="-279400"/>
            <a:r>
              <a:rPr lang="en-US" sz="1882" dirty="0">
                <a:solidFill>
                  <a:schemeClr val="tx1"/>
                </a:solidFill>
              </a:rPr>
              <a:t>Interrupts as threads</a:t>
            </a:r>
          </a:p>
          <a:p>
            <a:r>
              <a:rPr lang="en-US" sz="2118" b="1" dirty="0">
                <a:solidFill>
                  <a:srgbClr val="FF0000"/>
                </a:solidFill>
              </a:rPr>
              <a:t>Linux process and thread management</a:t>
            </a:r>
          </a:p>
          <a:p>
            <a:pPr lvl="1"/>
            <a:r>
              <a:rPr lang="en-US" sz="1882" b="1" dirty="0">
                <a:solidFill>
                  <a:srgbClr val="FF0000"/>
                </a:solidFill>
              </a:rPr>
              <a:t>Tasks/threads/namespaces</a:t>
            </a:r>
          </a:p>
          <a:p>
            <a:r>
              <a:rPr lang="en-US" sz="2118" dirty="0"/>
              <a:t>Mac OS X grand central dispatch</a:t>
            </a:r>
          </a:p>
        </p:txBody>
      </p:sp>
    </p:spTree>
    <p:extLst>
      <p:ext uri="{BB962C8B-B14F-4D97-AF65-F5344CB8AC3E}">
        <p14:creationId xmlns:p14="http://schemas.microsoft.com/office/powerpoint/2010/main" val="295300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E6E80A-6949-4856-80C2-7DEDFA3950A7}"/>
              </a:ext>
            </a:extLst>
          </p:cNvPr>
          <p:cNvSpPr>
            <a:spLocks noChangeArrowheads="1"/>
          </p:cNvSpPr>
          <p:nvPr/>
        </p:nvSpPr>
        <p:spPr bwMode="auto">
          <a:xfrm>
            <a:off x="419100" y="1156157"/>
            <a:ext cx="8305800" cy="529375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The Linux scheduler is scheduling </a:t>
            </a:r>
            <a:r>
              <a:rPr kumimoji="0" lang="en-US" altLang="en-US" sz="2000" b="0" i="1" u="none" strike="noStrike" cap="none" normalizeH="0" baseline="0" dirty="0">
                <a:ln>
                  <a:noFill/>
                </a:ln>
                <a:solidFill>
                  <a:srgbClr val="242729"/>
                </a:solidFill>
                <a:effectLst/>
                <a:latin typeface="inherit"/>
                <a:cs typeface="Arial" panose="020B0604020202020204" pitchFamily="34" charset="0"/>
              </a:rPr>
              <a:t>schedulable tasks</a:t>
            </a: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 or simply </a:t>
            </a:r>
            <a:r>
              <a:rPr kumimoji="0" lang="en-US" altLang="en-US" sz="2000" b="0" i="1" u="none" strike="noStrike" cap="none" normalizeH="0" baseline="0" dirty="0">
                <a:ln>
                  <a:noFill/>
                </a:ln>
                <a:solidFill>
                  <a:srgbClr val="242729"/>
                </a:solidFill>
                <a:effectLst/>
                <a:latin typeface="inherit"/>
                <a:cs typeface="Arial" panose="020B0604020202020204" pitchFamily="34" charset="0"/>
              </a:rPr>
              <a:t>tasks</a:t>
            </a: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A task may be :</a:t>
            </a:r>
            <a:endParaRPr kumimoji="0" lang="en-US" altLang="en-US" sz="800" b="0" i="0" u="none" strike="noStrike" cap="none" normalizeH="0" baseline="0" dirty="0">
              <a:ln>
                <a:noFill/>
              </a:ln>
              <a:solidFill>
                <a:schemeClr val="tx1"/>
              </a:solidFill>
              <a:effectLst/>
            </a:endParaRPr>
          </a:p>
          <a:p>
            <a:pPr lvl="1">
              <a:buFontTx/>
              <a:buChar char="•"/>
            </a:pPr>
            <a:r>
              <a:rPr kumimoji="0" lang="en-US" altLang="en-US" sz="2000" b="0" i="0" u="none" strike="noStrike" cap="none" normalizeH="0" baseline="0" dirty="0">
                <a:ln>
                  <a:noFill/>
                </a:ln>
                <a:solidFill>
                  <a:srgbClr val="242729"/>
                </a:solidFill>
                <a:effectLst/>
                <a:latin typeface="inherit"/>
                <a:cs typeface="Arial" panose="020B0604020202020204" pitchFamily="34" charset="0"/>
              </a:rPr>
              <a:t>a single-threaded process (e.g. created by </a:t>
            </a:r>
            <a:r>
              <a:rPr kumimoji="0" lang="en-US" altLang="en-US" sz="1400" b="0" i="0" u="none" strike="noStrike" cap="none" normalizeH="0" baseline="0" dirty="0">
                <a:ln>
                  <a:noFill/>
                </a:ln>
                <a:solidFill>
                  <a:srgbClr val="242729"/>
                </a:solidFill>
                <a:effectLst/>
                <a:latin typeface="Consolas" panose="020B0609020204030204" pitchFamily="49" charset="0"/>
                <a:cs typeface="Arial" panose="020B0604020202020204" pitchFamily="34" charset="0"/>
              </a:rPr>
              <a:t>fork</a:t>
            </a:r>
            <a:r>
              <a:rPr kumimoji="0" lang="en-US" altLang="en-US" sz="2000" b="0" i="0" u="none" strike="noStrike" cap="none" normalizeH="0" baseline="0" dirty="0">
                <a:ln>
                  <a:noFill/>
                </a:ln>
                <a:solidFill>
                  <a:srgbClr val="242729"/>
                </a:solidFill>
                <a:effectLst/>
                <a:latin typeface="inherit"/>
                <a:cs typeface="Arial" panose="020B0604020202020204" pitchFamily="34" charset="0"/>
              </a:rPr>
              <a:t> without any thread library)</a:t>
            </a:r>
          </a:p>
          <a:p>
            <a:pPr lvl="1">
              <a:buFontTx/>
              <a:buChar char="•"/>
            </a:pPr>
            <a:r>
              <a:rPr kumimoji="0" lang="en-US" altLang="en-US" sz="2000" b="0" i="0" u="none" strike="noStrike" cap="none" normalizeH="0" baseline="0" dirty="0">
                <a:ln>
                  <a:noFill/>
                </a:ln>
                <a:solidFill>
                  <a:srgbClr val="242729"/>
                </a:solidFill>
                <a:effectLst/>
                <a:latin typeface="inherit"/>
                <a:cs typeface="Arial" panose="020B0604020202020204" pitchFamily="34" charset="0"/>
              </a:rPr>
              <a:t>any thread inside a multi-threaded process (including its main thread), in particular </a:t>
            </a:r>
            <a:r>
              <a:rPr kumimoji="0" lang="en-US" altLang="en-US" sz="2000" b="0" i="0" u="none" strike="noStrike" cap="none" normalizeH="0" baseline="0" dirty="0" err="1">
                <a:ln>
                  <a:noFill/>
                </a:ln>
                <a:solidFill>
                  <a:srgbClr val="242729"/>
                </a:solidFill>
                <a:effectLst/>
                <a:latin typeface="inherit"/>
                <a:cs typeface="Arial" panose="020B0604020202020204" pitchFamily="34" charset="0"/>
              </a:rPr>
              <a:t>Posix</a:t>
            </a:r>
            <a:r>
              <a:rPr kumimoji="0" lang="en-US" altLang="en-US" sz="2000" b="0" i="0" u="none" strike="noStrike" cap="none" normalizeH="0" baseline="0" dirty="0">
                <a:ln>
                  <a:noFill/>
                </a:ln>
                <a:solidFill>
                  <a:srgbClr val="242729"/>
                </a:solidFill>
                <a:effectLst/>
                <a:latin typeface="inherit"/>
                <a:cs typeface="Arial" panose="020B0604020202020204" pitchFamily="34" charset="0"/>
              </a:rPr>
              <a:t> threads (</a:t>
            </a:r>
            <a:r>
              <a:rPr kumimoji="0" lang="en-US" altLang="en-US" sz="2000" b="0" i="0" u="none" strike="noStrike" cap="none" normalizeH="0" baseline="0" dirty="0" err="1">
                <a:ln>
                  <a:noFill/>
                </a:ln>
                <a:solidFill>
                  <a:srgbClr val="242729"/>
                </a:solidFill>
                <a:effectLst/>
                <a:latin typeface="inherit"/>
                <a:cs typeface="Arial" panose="020B0604020202020204" pitchFamily="34" charset="0"/>
              </a:rPr>
              <a:t>pthreads</a:t>
            </a:r>
            <a:r>
              <a:rPr kumimoji="0" lang="en-US" altLang="en-US" sz="2000" b="0" i="0" u="none" strike="noStrike" cap="none" normalizeH="0" baseline="0" dirty="0">
                <a:ln>
                  <a:noFill/>
                </a:ln>
                <a:solidFill>
                  <a:srgbClr val="242729"/>
                </a:solidFill>
                <a:effectLst/>
                <a:latin typeface="inherit"/>
                <a:cs typeface="Arial" panose="020B0604020202020204" pitchFamily="34" charset="0"/>
              </a:rPr>
              <a:t>)</a:t>
            </a:r>
          </a:p>
          <a:p>
            <a:pPr lvl="1">
              <a:buFontTx/>
              <a:buChar char="•"/>
            </a:pPr>
            <a:r>
              <a:rPr kumimoji="0" lang="en-US" altLang="en-US" sz="2000" b="0" i="0" u="none" strike="noStrike" cap="none" normalizeH="0" baseline="0" dirty="0">
                <a:ln>
                  <a:noFill/>
                </a:ln>
                <a:solidFill>
                  <a:srgbClr val="242729"/>
                </a:solidFill>
                <a:effectLst/>
                <a:latin typeface="inherit"/>
                <a:cs typeface="Arial" panose="020B0604020202020204" pitchFamily="34" charset="0"/>
              </a:rPr>
              <a:t>kernel tasks, which are started internally in the kernel and stay in kernel land (e.g. </a:t>
            </a:r>
            <a:r>
              <a:rPr kumimoji="0" lang="en-US" altLang="en-US" sz="1400" b="0" i="0" u="none" strike="noStrike" cap="none" normalizeH="0" baseline="0" dirty="0" err="1">
                <a:ln>
                  <a:noFill/>
                </a:ln>
                <a:solidFill>
                  <a:srgbClr val="242729"/>
                </a:solidFill>
                <a:effectLst/>
                <a:latin typeface="Consolas" panose="020B0609020204030204" pitchFamily="49" charset="0"/>
                <a:cs typeface="Arial" panose="020B0604020202020204" pitchFamily="34" charset="0"/>
              </a:rPr>
              <a:t>kworker</a:t>
            </a:r>
            <a:r>
              <a:rPr kumimoji="0" lang="en-US" altLang="en-US" sz="2000" b="0" i="0" u="none" strike="noStrike" cap="none" normalizeH="0" baseline="0" dirty="0">
                <a:ln>
                  <a:noFill/>
                </a:ln>
                <a:solidFill>
                  <a:srgbClr val="242729"/>
                </a:solidFill>
                <a:effectLst/>
                <a:latin typeface="inherit"/>
                <a:cs typeface="Arial" panose="020B0604020202020204" pitchFamily="34" charset="0"/>
              </a:rPr>
              <a:t>, </a:t>
            </a:r>
            <a:r>
              <a:rPr kumimoji="0" lang="en-US" altLang="en-US" sz="1400" b="0" i="0" u="none" strike="noStrike" cap="none" normalizeH="0" baseline="0" dirty="0" err="1">
                <a:ln>
                  <a:noFill/>
                </a:ln>
                <a:solidFill>
                  <a:srgbClr val="242729"/>
                </a:solidFill>
                <a:effectLst/>
                <a:latin typeface="Consolas" panose="020B0609020204030204" pitchFamily="49" charset="0"/>
                <a:cs typeface="Arial" panose="020B0604020202020204" pitchFamily="34" charset="0"/>
              </a:rPr>
              <a:t>nfsiod</a:t>
            </a:r>
            <a:r>
              <a:rPr kumimoji="0" lang="en-US" altLang="en-US" sz="2000" b="0" i="0" u="none" strike="noStrike" cap="none" normalizeH="0" baseline="0" dirty="0">
                <a:ln>
                  <a:noFill/>
                </a:ln>
                <a:solidFill>
                  <a:srgbClr val="242729"/>
                </a:solidFill>
                <a:effectLst/>
                <a:latin typeface="inherit"/>
                <a:cs typeface="Arial" panose="020B0604020202020204" pitchFamily="34" charset="0"/>
              </a:rPr>
              <a:t>, </a:t>
            </a:r>
            <a:r>
              <a:rPr kumimoji="0" lang="en-US" altLang="en-US" sz="1400" b="0" i="0" u="none" strike="noStrike" cap="none" normalizeH="0" baseline="0" dirty="0" err="1">
                <a:ln>
                  <a:noFill/>
                </a:ln>
                <a:solidFill>
                  <a:srgbClr val="242729"/>
                </a:solidFill>
                <a:effectLst/>
                <a:latin typeface="Consolas" panose="020B0609020204030204" pitchFamily="49" charset="0"/>
                <a:cs typeface="Arial" panose="020B0604020202020204" pitchFamily="34" charset="0"/>
              </a:rPr>
              <a:t>kjournald</a:t>
            </a:r>
            <a:r>
              <a:rPr kumimoji="0" lang="en-US" altLang="en-US" sz="2000" b="0" i="0" u="none" strike="noStrike" cap="none" normalizeH="0" baseline="0" dirty="0">
                <a:ln>
                  <a:noFill/>
                </a:ln>
                <a:solidFill>
                  <a:srgbClr val="242729"/>
                </a:solidFill>
                <a:effectLst/>
                <a:latin typeface="inherit"/>
                <a:cs typeface="Arial" panose="020B0604020202020204" pitchFamily="34" charset="0"/>
              </a:rPr>
              <a:t> , </a:t>
            </a:r>
            <a:r>
              <a:rPr kumimoji="0" lang="en-US" altLang="en-US" sz="1400" b="0" i="0" u="none" strike="noStrike" cap="none" normalizeH="0" baseline="0" dirty="0" err="1">
                <a:ln>
                  <a:noFill/>
                </a:ln>
                <a:solidFill>
                  <a:srgbClr val="242729"/>
                </a:solidFill>
                <a:effectLst/>
                <a:latin typeface="Consolas" panose="020B0609020204030204" pitchFamily="49" charset="0"/>
                <a:cs typeface="Arial" panose="020B0604020202020204" pitchFamily="34" charset="0"/>
              </a:rPr>
              <a:t>kauditd</a:t>
            </a:r>
            <a:r>
              <a:rPr kumimoji="0" lang="en-US" altLang="en-US" sz="2000" b="0" i="0" u="none" strike="noStrike" cap="none" normalizeH="0" baseline="0" dirty="0">
                <a:ln>
                  <a:noFill/>
                </a:ln>
                <a:solidFill>
                  <a:srgbClr val="242729"/>
                </a:solidFill>
                <a:effectLst/>
                <a:latin typeface="inherit"/>
                <a:cs typeface="Arial" panose="020B0604020202020204" pitchFamily="34" charset="0"/>
              </a:rPr>
              <a:t>, </a:t>
            </a:r>
            <a:r>
              <a:rPr kumimoji="0" lang="en-US" altLang="en-US" sz="1400" b="0" i="0" u="none" strike="noStrike" cap="none" normalizeH="0" baseline="0" dirty="0" err="1">
                <a:ln>
                  <a:noFill/>
                </a:ln>
                <a:solidFill>
                  <a:srgbClr val="242729"/>
                </a:solidFill>
                <a:effectLst/>
                <a:latin typeface="Consolas" panose="020B0609020204030204" pitchFamily="49" charset="0"/>
                <a:cs typeface="Arial" panose="020B0604020202020204" pitchFamily="34" charset="0"/>
              </a:rPr>
              <a:t>kswapd</a:t>
            </a:r>
            <a:r>
              <a:rPr kumimoji="0" lang="en-US" altLang="en-US" sz="2000" b="0" i="0" u="none" strike="noStrike" cap="none" normalizeH="0" baseline="0" dirty="0">
                <a:ln>
                  <a:noFill/>
                </a:ln>
                <a:solidFill>
                  <a:srgbClr val="242729"/>
                </a:solidFill>
                <a:effectLst/>
                <a:latin typeface="inherit"/>
                <a:cs typeface="Arial" panose="020B0604020202020204" pitchFamily="34" charset="0"/>
              </a:rPr>
              <a:t> </a:t>
            </a:r>
            <a:r>
              <a:rPr kumimoji="0" lang="en-US" altLang="en-US" sz="2000" b="0" i="0" u="none" strike="noStrike" cap="none" normalizeH="0" baseline="0" dirty="0" err="1">
                <a:ln>
                  <a:noFill/>
                </a:ln>
                <a:solidFill>
                  <a:srgbClr val="242729"/>
                </a:solidFill>
                <a:effectLst/>
                <a:latin typeface="inherit"/>
                <a:cs typeface="Arial" panose="020B0604020202020204" pitchFamily="34" charset="0"/>
              </a:rPr>
              <a:t>etc</a:t>
            </a:r>
            <a:r>
              <a:rPr kumimoji="0" lang="en-US" altLang="en-US" sz="2000" b="0" i="0" u="none" strike="noStrike" cap="none" normalizeH="0" baseline="0" dirty="0">
                <a:ln>
                  <a:noFill/>
                </a:ln>
                <a:solidFill>
                  <a:srgbClr val="242729"/>
                </a:solidFill>
                <a:effectLst/>
                <a:latin typeface="inherit"/>
                <a:cs typeface="Arial" panose="020B0604020202020204" pitchFamily="34" charset="0"/>
              </a:rPr>
              <a:t> etc...)</a:t>
            </a:r>
            <a:endPar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In other words, threads inside multi-threaded processes are scheduled like non-threaded -i.e. single threaded- processes.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The low-level </a:t>
            </a:r>
            <a:r>
              <a:rPr kumimoji="0" lang="en-US" altLang="en-US" sz="2000" b="0" i="0" u="sng" strike="noStrike" cap="none" normalizeH="0" baseline="0" dirty="0">
                <a:ln>
                  <a:noFill/>
                </a:ln>
                <a:solidFill>
                  <a:srgbClr val="005999"/>
                </a:solidFill>
                <a:effectLst/>
                <a:latin typeface="inherit"/>
                <a:cs typeface="Arial" panose="020B0604020202020204" pitchFamily="34" charset="0"/>
                <a:hlinkClick r:id="rId2"/>
              </a:rPr>
              <a:t>clone(2)</a:t>
            </a: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a:ln>
                  <a:noFill/>
                </a:ln>
                <a:solidFill>
                  <a:srgbClr val="242729"/>
                </a:solidFill>
                <a:effectLst/>
                <a:latin typeface="Arial" panose="020B0604020202020204" pitchFamily="34" charset="0"/>
                <a:cs typeface="Arial" panose="020B0604020202020204" pitchFamily="34" charset="0"/>
              </a:rPr>
              <a:t>syscall</a:t>
            </a: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 creates user-land schedulable tasks (and can be used both for creating </a:t>
            </a:r>
            <a:r>
              <a:rPr kumimoji="0" lang="en-US" altLang="en-US" sz="2000" b="0" i="0" u="none" strike="noStrike" cap="none" normalizeH="0" baseline="0" dirty="0">
                <a:ln>
                  <a:noFill/>
                </a:ln>
                <a:solidFill>
                  <a:srgbClr val="242729"/>
                </a:solidFill>
                <a:effectLst/>
                <a:latin typeface="Consolas" panose="020B0609020204030204" pitchFamily="49" charset="0"/>
                <a:cs typeface="Arial" panose="020B0604020202020204" pitchFamily="34" charset="0"/>
              </a:rPr>
              <a:t>fork</a:t>
            </a: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-ed process or for implementation of thread libraries, like </a:t>
            </a:r>
            <a:r>
              <a:rPr kumimoji="0" lang="en-US" altLang="en-US" sz="2000" b="0" i="1" u="none" strike="noStrike" cap="none" normalizeH="0" baseline="0" dirty="0" err="1">
                <a:ln>
                  <a:noFill/>
                </a:ln>
                <a:solidFill>
                  <a:srgbClr val="242729"/>
                </a:solidFill>
                <a:effectLst/>
                <a:latin typeface="inherit"/>
                <a:cs typeface="Arial" panose="020B0604020202020204" pitchFamily="34" charset="0"/>
              </a:rPr>
              <a:t>pthread</a:t>
            </a: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 Unless you are a low-level thread library implementor, you don't want to use </a:t>
            </a:r>
            <a:r>
              <a:rPr kumimoji="0" lang="en-US" altLang="en-US" sz="1400" b="0" i="0" u="none" strike="noStrike" cap="none" normalizeH="0" baseline="0" dirty="0">
                <a:ln>
                  <a:noFill/>
                </a:ln>
                <a:solidFill>
                  <a:srgbClr val="242729"/>
                </a:solidFill>
                <a:effectLst/>
                <a:latin typeface="Consolas" panose="020B0609020204030204" pitchFamily="49" charset="0"/>
                <a:cs typeface="Arial" panose="020B0604020202020204" pitchFamily="34" charset="0"/>
              </a:rPr>
              <a:t>clone</a:t>
            </a: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 directly.</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itle 1">
            <a:extLst>
              <a:ext uri="{FF2B5EF4-FFF2-40B4-BE49-F238E27FC236}">
                <a16:creationId xmlns:a16="http://schemas.microsoft.com/office/drawing/2014/main" id="{7DB4F633-6554-47C4-8F7E-91FD0A13EC98}"/>
              </a:ext>
            </a:extLst>
          </p:cNvPr>
          <p:cNvSpPr txBox="1">
            <a:spLocks/>
          </p:cNvSpPr>
          <p:nvPr/>
        </p:nvSpPr>
        <p:spPr>
          <a:xfrm>
            <a:off x="-304800" y="126224"/>
            <a:ext cx="9677400" cy="991548"/>
          </a:xfrm>
          <a:prstGeom prst="rect">
            <a:avLst/>
          </a:prstGeom>
        </p:spPr>
        <p:txBody>
          <a:bodyPr/>
          <a:lst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a:lstStyle>
          <a:p>
            <a:pPr algn="ctr" fontAlgn="auto">
              <a:spcAft>
                <a:spcPts val="0"/>
              </a:spcAft>
            </a:pPr>
            <a:r>
              <a:rPr lang="en-US" sz="3600" b="1" dirty="0">
                <a:solidFill>
                  <a:schemeClr val="accent1">
                    <a:lumMod val="50000"/>
                  </a:schemeClr>
                </a:solidFill>
              </a:rPr>
              <a:t>How does modern Linux handle threads?</a:t>
            </a:r>
          </a:p>
        </p:txBody>
      </p:sp>
    </p:spTree>
    <p:extLst>
      <p:ext uri="{BB962C8B-B14F-4D97-AF65-F5344CB8AC3E}">
        <p14:creationId xmlns:p14="http://schemas.microsoft.com/office/powerpoint/2010/main" val="674514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0307" y="76200"/>
            <a:ext cx="7799387" cy="632011"/>
          </a:xfrm>
        </p:spPr>
        <p:txBody>
          <a:bodyPr/>
          <a:lstStyle/>
          <a:p>
            <a:pPr algn="ctr"/>
            <a:r>
              <a:rPr lang="en-US" b="1" dirty="0">
                <a:solidFill>
                  <a:schemeClr val="accent6">
                    <a:lumMod val="75000"/>
                  </a:schemeClr>
                </a:solidFill>
              </a:rPr>
              <a:t>Linux Tasks</a:t>
            </a:r>
          </a:p>
        </p:txBody>
      </p:sp>
      <p:sp>
        <p:nvSpPr>
          <p:cNvPr id="3" name="Rectangle 2">
            <a:extLst>
              <a:ext uri="{FF2B5EF4-FFF2-40B4-BE49-F238E27FC236}">
                <a16:creationId xmlns:a16="http://schemas.microsoft.com/office/drawing/2014/main" id="{95B290A0-C46D-404C-841E-4BB6F1FEF48F}"/>
              </a:ext>
            </a:extLst>
          </p:cNvPr>
          <p:cNvSpPr/>
          <p:nvPr/>
        </p:nvSpPr>
        <p:spPr>
          <a:xfrm>
            <a:off x="76200" y="914400"/>
            <a:ext cx="8915400" cy="6001643"/>
          </a:xfrm>
          <a:prstGeom prst="rect">
            <a:avLst/>
          </a:prstGeom>
        </p:spPr>
        <p:txBody>
          <a:bodyPr wrap="square">
            <a:spAutoFit/>
          </a:bodyPr>
          <a:lstStyle/>
          <a:p>
            <a:r>
              <a:rPr lang="en-US" sz="1600" dirty="0"/>
              <a:t>A process, or task, in Linux is represented by a </a:t>
            </a:r>
            <a:r>
              <a:rPr lang="en-US" sz="1600" dirty="0" err="1"/>
              <a:t>task_struct</a:t>
            </a:r>
            <a:r>
              <a:rPr lang="en-US" sz="1600" dirty="0"/>
              <a:t> data structure. The </a:t>
            </a:r>
            <a:r>
              <a:rPr lang="en-US" sz="1600" dirty="0" err="1"/>
              <a:t>task_struct</a:t>
            </a:r>
            <a:r>
              <a:rPr lang="en-US" sz="1600" dirty="0"/>
              <a:t> data structure contains information in a number of categories:</a:t>
            </a:r>
          </a:p>
          <a:p>
            <a:r>
              <a:rPr lang="en-US" sz="1600" dirty="0"/>
              <a:t>• </a:t>
            </a:r>
            <a:r>
              <a:rPr lang="en-US" sz="1600" b="1" dirty="0"/>
              <a:t>State:  </a:t>
            </a:r>
            <a:r>
              <a:rPr lang="en-US" sz="1600" dirty="0"/>
              <a:t>The execution state of the process (executing, ready, suspended, stopped, zombie). This is described subsequently.</a:t>
            </a:r>
          </a:p>
          <a:p>
            <a:r>
              <a:rPr lang="en-US" sz="1600" dirty="0"/>
              <a:t>• </a:t>
            </a:r>
            <a:r>
              <a:rPr lang="en-US" sz="1600" b="1" dirty="0"/>
              <a:t>Scheduling information:  </a:t>
            </a:r>
            <a:r>
              <a:rPr lang="en-US" sz="1600" dirty="0"/>
              <a:t>Information needed by Linux to schedule processes. A process can be normal or real time and has a priority. Real-time processes are scheduled before normal processes, and within each category, relative priorities can be used. A counter keeps track of the amount of time a process is allowed to execute.</a:t>
            </a:r>
          </a:p>
          <a:p>
            <a:r>
              <a:rPr lang="en-US" sz="1600" dirty="0"/>
              <a:t>• </a:t>
            </a:r>
            <a:r>
              <a:rPr lang="en-US" sz="1600" b="1" dirty="0"/>
              <a:t>Identifiers: </a:t>
            </a:r>
            <a:r>
              <a:rPr lang="en-US" sz="1600" dirty="0"/>
              <a:t>Each process has a unique process identifier and also has user and group identifiers. A group identifier is used to assign resource access privileges to a group of processes.</a:t>
            </a:r>
          </a:p>
          <a:p>
            <a:r>
              <a:rPr lang="en-US" sz="1600" dirty="0"/>
              <a:t>• </a:t>
            </a:r>
            <a:r>
              <a:rPr lang="en-US" sz="1600" b="1" dirty="0" err="1"/>
              <a:t>Interprocess</a:t>
            </a:r>
            <a:r>
              <a:rPr lang="en-US" sz="1600" b="1" dirty="0"/>
              <a:t> communication: </a:t>
            </a:r>
            <a:r>
              <a:rPr lang="en-US" sz="1600" dirty="0"/>
              <a:t>Linux supports the IPC mechanisms found in UNIX SVR4, described in Chapter 6 .</a:t>
            </a:r>
          </a:p>
          <a:p>
            <a:r>
              <a:rPr lang="en-US" sz="1600" dirty="0"/>
              <a:t>• </a:t>
            </a:r>
            <a:r>
              <a:rPr lang="en-US" sz="1600" b="1" dirty="0"/>
              <a:t>Links: </a:t>
            </a:r>
            <a:r>
              <a:rPr lang="en-US" sz="1600" dirty="0"/>
              <a:t>Each process includes a link to its parent process, links to its siblings (processes with the same parent), and links to all of its children.</a:t>
            </a:r>
          </a:p>
          <a:p>
            <a:r>
              <a:rPr lang="en-US" sz="1600" dirty="0"/>
              <a:t>• </a:t>
            </a:r>
            <a:r>
              <a:rPr lang="en-US" sz="1600" b="1" dirty="0"/>
              <a:t>Times and timers:  </a:t>
            </a:r>
            <a:r>
              <a:rPr lang="en-US" sz="1600" dirty="0"/>
              <a:t>Includes process creation time and the amount of processor time so far consumed by the process. A process may also have associated one or more interval timers. A process defines an interval timer by means of a system call; as a result, a signal is sent to the process when the timer expires. A timer may be single use or periodic.</a:t>
            </a:r>
          </a:p>
          <a:p>
            <a:r>
              <a:rPr lang="en-US" sz="1600" dirty="0"/>
              <a:t>• </a:t>
            </a:r>
            <a:r>
              <a:rPr lang="en-US" sz="1600" b="1" dirty="0"/>
              <a:t>File system: </a:t>
            </a:r>
            <a:r>
              <a:rPr lang="en-US" sz="1600" dirty="0"/>
              <a:t> Includes pointers to any files opened by this process, as well as pointers to the current and the root directories for this process.</a:t>
            </a:r>
          </a:p>
          <a:p>
            <a:r>
              <a:rPr lang="en-US" sz="1600" dirty="0"/>
              <a:t>• </a:t>
            </a:r>
            <a:r>
              <a:rPr lang="en-US" sz="1600" b="1" dirty="0"/>
              <a:t>Address space: </a:t>
            </a:r>
            <a:r>
              <a:rPr lang="en-US" sz="1600" dirty="0"/>
              <a:t> Defines the virtual address space assigned to this process.</a:t>
            </a:r>
          </a:p>
          <a:p>
            <a:r>
              <a:rPr lang="en-US" sz="1600" dirty="0"/>
              <a:t>• </a:t>
            </a:r>
            <a:r>
              <a:rPr lang="en-US" sz="1600" b="1" dirty="0"/>
              <a:t>Processor-specific context: </a:t>
            </a:r>
            <a:r>
              <a:rPr lang="en-US" sz="1600" dirty="0"/>
              <a:t>The registers and stack information that constitute the context of this process.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5.pdf"/>
          <p:cNvPicPr>
            <a:picLocks noChangeAspect="1"/>
          </p:cNvPicPr>
          <p:nvPr/>
        </p:nvPicPr>
        <p:blipFill>
          <a:blip r:embed="rId3"/>
          <a:srcRect l="14545" t="5882" r="3636" b="9412"/>
          <a:stretch>
            <a:fillRect/>
          </a:stretch>
        </p:blipFill>
        <p:spPr>
          <a:xfrm>
            <a:off x="-228600" y="1464120"/>
            <a:ext cx="6781800" cy="5425475"/>
          </a:xfrm>
          <a:prstGeom prst="rect">
            <a:avLst/>
          </a:prstGeom>
        </p:spPr>
      </p:pic>
      <p:sp>
        <p:nvSpPr>
          <p:cNvPr id="2" name="Rectangle 1">
            <a:extLst>
              <a:ext uri="{FF2B5EF4-FFF2-40B4-BE49-F238E27FC236}">
                <a16:creationId xmlns:a16="http://schemas.microsoft.com/office/drawing/2014/main" id="{0C1BCC73-77CD-45E7-8B2A-92DDCC05D4CB}"/>
              </a:ext>
            </a:extLst>
          </p:cNvPr>
          <p:cNvSpPr/>
          <p:nvPr/>
        </p:nvSpPr>
        <p:spPr>
          <a:xfrm>
            <a:off x="3810000" y="533400"/>
            <a:ext cx="5246649" cy="5355312"/>
          </a:xfrm>
          <a:prstGeom prst="rect">
            <a:avLst/>
          </a:prstGeom>
        </p:spPr>
        <p:txBody>
          <a:bodyPr wrap="square">
            <a:spAutoFit/>
          </a:bodyPr>
          <a:lstStyle/>
          <a:p>
            <a:r>
              <a:rPr lang="en-US" b="1" dirty="0" err="1">
                <a:solidFill>
                  <a:srgbClr val="242729"/>
                </a:solidFill>
                <a:latin typeface="Arial" panose="020B0604020202020204" pitchFamily="34" charset="0"/>
              </a:rPr>
              <a:t>Interruptable</a:t>
            </a:r>
            <a:r>
              <a:rPr lang="en-US" b="1" dirty="0">
                <a:solidFill>
                  <a:srgbClr val="242729"/>
                </a:solidFill>
                <a:latin typeface="Arial" panose="020B0604020202020204" pitchFamily="34" charset="0"/>
              </a:rPr>
              <a:t>: (e.g. read() )</a:t>
            </a:r>
          </a:p>
          <a:p>
            <a:pPr marL="285750" indent="-285750">
              <a:buFont typeface="Arial" panose="020B0604020202020204" pitchFamily="34" charset="0"/>
              <a:buChar char="•"/>
            </a:pPr>
            <a:r>
              <a:rPr lang="en-US" dirty="0">
                <a:solidFill>
                  <a:srgbClr val="242729"/>
                </a:solidFill>
                <a:latin typeface="Arial" panose="020B0604020202020204" pitchFamily="34" charset="0"/>
              </a:rPr>
              <a:t>While the process is sleeping in the system call, it can receive a </a:t>
            </a:r>
            <a:r>
              <a:rPr lang="en-US" dirty="0" err="1">
                <a:solidFill>
                  <a:srgbClr val="242729"/>
                </a:solidFill>
                <a:latin typeface="Arial" panose="020B0604020202020204" pitchFamily="34" charset="0"/>
              </a:rPr>
              <a:t>unix</a:t>
            </a:r>
            <a:r>
              <a:rPr lang="en-US" dirty="0">
                <a:solidFill>
                  <a:srgbClr val="242729"/>
                </a:solidFill>
                <a:latin typeface="Arial" panose="020B0604020202020204" pitchFamily="34" charset="0"/>
              </a:rPr>
              <a:t> asynchronous signal (say, SIGTERM), then the following happens:</a:t>
            </a:r>
          </a:p>
          <a:p>
            <a:pPr lvl="1">
              <a:buFont typeface="Arial" panose="020B0604020202020204" pitchFamily="34" charset="0"/>
              <a:buChar char="•"/>
            </a:pPr>
            <a:r>
              <a:rPr lang="en-US" dirty="0">
                <a:solidFill>
                  <a:srgbClr val="242729"/>
                </a:solidFill>
                <a:latin typeface="inherit"/>
              </a:rPr>
              <a:t>The system calls exits prematurely, and is set up to return -EINTR to </a:t>
            </a:r>
            <a:r>
              <a:rPr lang="en-US" dirty="0" err="1">
                <a:solidFill>
                  <a:srgbClr val="242729"/>
                </a:solidFill>
                <a:latin typeface="inherit"/>
              </a:rPr>
              <a:t>userspace</a:t>
            </a:r>
            <a:r>
              <a:rPr lang="en-US" dirty="0">
                <a:solidFill>
                  <a:srgbClr val="242729"/>
                </a:solidFill>
                <a:latin typeface="inherit"/>
              </a:rPr>
              <a:t>.</a:t>
            </a:r>
          </a:p>
          <a:p>
            <a:pPr lvl="1">
              <a:buFont typeface="Arial" panose="020B0604020202020204" pitchFamily="34" charset="0"/>
              <a:buChar char="•"/>
            </a:pPr>
            <a:r>
              <a:rPr lang="en-US" dirty="0">
                <a:solidFill>
                  <a:srgbClr val="242729"/>
                </a:solidFill>
                <a:latin typeface="inherit"/>
              </a:rPr>
              <a:t>The signal handler is executed.</a:t>
            </a:r>
          </a:p>
          <a:p>
            <a:pPr lvl="1">
              <a:buFont typeface="Arial" panose="020B0604020202020204" pitchFamily="34" charset="0"/>
              <a:buChar char="•"/>
            </a:pPr>
            <a:r>
              <a:rPr lang="en-US" dirty="0">
                <a:solidFill>
                  <a:srgbClr val="242729"/>
                </a:solidFill>
                <a:latin typeface="inherit"/>
              </a:rPr>
              <a:t>If the process is still running, it gets the return value from the system call, and it can make the same call again.</a:t>
            </a:r>
          </a:p>
          <a:p>
            <a:endParaRPr lang="en-US" dirty="0">
              <a:solidFill>
                <a:srgbClr val="242729"/>
              </a:solidFill>
              <a:latin typeface="Arial" panose="020B0604020202020204" pitchFamily="34" charset="0"/>
            </a:endParaRPr>
          </a:p>
          <a:p>
            <a:endParaRPr lang="en-US" dirty="0">
              <a:solidFill>
                <a:srgbClr val="242729"/>
              </a:solidFill>
              <a:latin typeface="Arial" panose="020B0604020202020204" pitchFamily="34" charset="0"/>
            </a:endParaRPr>
          </a:p>
          <a:p>
            <a:endParaRPr lang="en-US" dirty="0">
              <a:solidFill>
                <a:srgbClr val="242729"/>
              </a:solidFill>
              <a:latin typeface="Arial" panose="020B0604020202020204" pitchFamily="34" charset="0"/>
            </a:endParaRPr>
          </a:p>
          <a:p>
            <a:endParaRPr lang="en-US" dirty="0">
              <a:solidFill>
                <a:srgbClr val="242729"/>
              </a:solidFill>
              <a:latin typeface="Arial" panose="020B0604020202020204" pitchFamily="34" charset="0"/>
            </a:endParaRPr>
          </a:p>
          <a:p>
            <a:endParaRPr lang="en-US" dirty="0">
              <a:solidFill>
                <a:srgbClr val="242729"/>
              </a:solidFill>
              <a:latin typeface="Arial" panose="020B0604020202020204" pitchFamily="34" charset="0"/>
            </a:endParaRPr>
          </a:p>
          <a:p>
            <a:r>
              <a:rPr lang="en-US" b="1" dirty="0">
                <a:solidFill>
                  <a:srgbClr val="242729"/>
                </a:solidFill>
                <a:latin typeface="Arial" panose="020B0604020202020204" pitchFamily="34" charset="0"/>
              </a:rPr>
              <a:t>Uninterruptable: (e.g. </a:t>
            </a:r>
            <a:r>
              <a:rPr lang="en-US" b="1" dirty="0" err="1">
                <a:solidFill>
                  <a:srgbClr val="242729"/>
                </a:solidFill>
                <a:latin typeface="Arial" panose="020B0604020202020204" pitchFamily="34" charset="0"/>
              </a:rPr>
              <a:t>mkdir</a:t>
            </a:r>
            <a:r>
              <a:rPr lang="en-US" b="1" dirty="0">
                <a:solidFill>
                  <a:srgbClr val="242729"/>
                </a:solidFill>
                <a:latin typeface="Arial" panose="020B0604020202020204" pitchFamily="34" charset="0"/>
              </a:rPr>
              <a:t>() )</a:t>
            </a:r>
          </a:p>
          <a:p>
            <a:pPr marL="285750" indent="-285750">
              <a:buFont typeface="Arial" panose="020B0604020202020204" pitchFamily="34" charset="0"/>
              <a:buChar char="•"/>
            </a:pPr>
            <a:r>
              <a:rPr lang="en-US" dirty="0">
                <a:solidFill>
                  <a:srgbClr val="242729"/>
                </a:solidFill>
                <a:latin typeface="Arial" panose="020B0604020202020204" pitchFamily="34" charset="0"/>
              </a:rPr>
              <a:t>If the system calls stalls for some reason, the process can indefinitely remains in this unkillable state.</a:t>
            </a:r>
            <a:endParaRPr lang="en-US" b="0" i="0" dirty="0">
              <a:solidFill>
                <a:srgbClr val="242729"/>
              </a:solidFill>
              <a:effectLst/>
              <a:latin typeface="Arial" panose="020B0604020202020204" pitchFamily="34" charset="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50000"/>
                  </a:schemeClr>
                </a:solidFill>
              </a:rPr>
              <a:t>Multithreaded Approaches</a:t>
            </a:r>
          </a:p>
        </p:txBody>
      </p:sp>
      <p:sp>
        <p:nvSpPr>
          <p:cNvPr id="3" name="Content Placeholder 2"/>
          <p:cNvSpPr>
            <a:spLocks noGrp="1"/>
          </p:cNvSpPr>
          <p:nvPr>
            <p:ph idx="1"/>
          </p:nvPr>
        </p:nvSpPr>
        <p:spPr>
          <a:xfrm>
            <a:off x="0" y="914400"/>
            <a:ext cx="4114801" cy="5363307"/>
          </a:xfrm>
        </p:spPr>
        <p:txBody>
          <a:bodyPr>
            <a:normAutofit/>
          </a:bodyPr>
          <a:lstStyle/>
          <a:p>
            <a:r>
              <a:rPr lang="en-US" sz="2600" dirty="0"/>
              <a:t>The right half of Figure 4.1 depicts multithreaded approaches</a:t>
            </a:r>
            <a:endParaRPr lang="en-US" sz="1100" dirty="0"/>
          </a:p>
          <a:p>
            <a:r>
              <a:rPr lang="en-US" sz="2600" dirty="0"/>
              <a:t>A Java run-time environment is an example of a system of one process with multiple threads</a:t>
            </a:r>
          </a:p>
          <a:p>
            <a:r>
              <a:rPr lang="en-US" sz="2600" dirty="0"/>
              <a:t>Modern OSs: Multiple processes, multiple threads</a:t>
            </a:r>
          </a:p>
        </p:txBody>
      </p:sp>
      <p:pic>
        <p:nvPicPr>
          <p:cNvPr id="7" name="Picture 6" descr="f1.pdf"/>
          <p:cNvPicPr>
            <a:picLocks noChangeAspect="1"/>
          </p:cNvPicPr>
          <p:nvPr/>
        </p:nvPicPr>
        <p:blipFill>
          <a:blip r:embed="rId3"/>
          <a:stretch>
            <a:fillRect/>
          </a:stretch>
        </p:blipFill>
        <p:spPr>
          <a:xfrm>
            <a:off x="3030071" y="2133600"/>
            <a:ext cx="6113929" cy="4724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mv="urn:schemas-microsoft-com:mac:vml">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6">
                    <a:lumMod val="75000"/>
                  </a:schemeClr>
                </a:solidFill>
              </a:rPr>
              <a:t>Linux Threads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31815475"/>
              </p:ext>
            </p:extLst>
          </p:nvPr>
        </p:nvGraphicFramePr>
        <p:xfrm>
          <a:off x="457200" y="1038225"/>
          <a:ext cx="8229600" cy="5362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rPr>
              <a:t>Linux Namespaces</a:t>
            </a:r>
          </a:p>
        </p:txBody>
      </p:sp>
      <p:sp>
        <p:nvSpPr>
          <p:cNvPr id="3" name="Content Placeholder 2"/>
          <p:cNvSpPr>
            <a:spLocks noGrp="1"/>
          </p:cNvSpPr>
          <p:nvPr>
            <p:ph sz="half" idx="1"/>
          </p:nvPr>
        </p:nvSpPr>
        <p:spPr>
          <a:xfrm>
            <a:off x="609598" y="1371600"/>
            <a:ext cx="7924800" cy="4495800"/>
          </a:xfrm>
        </p:spPr>
        <p:txBody>
          <a:bodyPr>
            <a:normAutofit fontScale="62500" lnSpcReduction="20000"/>
          </a:bodyPr>
          <a:lstStyle/>
          <a:p>
            <a:r>
              <a:rPr lang="en-US" sz="3027" dirty="0"/>
              <a:t>A namespace enables a process to have a different view of the system than other processes that have other associated namespaces</a:t>
            </a:r>
          </a:p>
          <a:p>
            <a:r>
              <a:rPr lang="en-US" sz="3027" dirty="0"/>
              <a:t>One of the overall goals is to support the implementation of control groups, </a:t>
            </a:r>
            <a:r>
              <a:rPr lang="en-US" sz="3027" dirty="0" err="1"/>
              <a:t>cgroups</a:t>
            </a:r>
            <a:r>
              <a:rPr lang="en-US" sz="3027" dirty="0"/>
              <a:t>), a tool for lightweight virtualization that provides a process or group of processes with the illusion that they are the only processes on the system</a:t>
            </a:r>
          </a:p>
          <a:p>
            <a:r>
              <a:rPr lang="en-US" sz="3000" dirty="0"/>
              <a:t>There are currently six namespaces in Linux</a:t>
            </a:r>
          </a:p>
          <a:p>
            <a:pPr lvl="2"/>
            <a:r>
              <a:rPr lang="en-US" sz="3429" dirty="0" err="1"/>
              <a:t>mnt</a:t>
            </a:r>
            <a:endParaRPr lang="en-US" sz="3429" dirty="0"/>
          </a:p>
          <a:p>
            <a:pPr lvl="2"/>
            <a:r>
              <a:rPr lang="en-US" sz="3429" dirty="0" err="1"/>
              <a:t>pid</a:t>
            </a:r>
            <a:endParaRPr lang="en-US" sz="3429" dirty="0"/>
          </a:p>
          <a:p>
            <a:pPr lvl="2"/>
            <a:r>
              <a:rPr lang="en-US" sz="3429" dirty="0"/>
              <a:t>net</a:t>
            </a:r>
          </a:p>
          <a:p>
            <a:pPr lvl="2"/>
            <a:r>
              <a:rPr lang="en-US" sz="3429" dirty="0" err="1"/>
              <a:t>ipc</a:t>
            </a:r>
            <a:endParaRPr lang="en-US" sz="3429" dirty="0"/>
          </a:p>
          <a:p>
            <a:pPr lvl="2"/>
            <a:r>
              <a:rPr lang="en-US" sz="3429" dirty="0" err="1"/>
              <a:t>uts</a:t>
            </a:r>
            <a:endParaRPr lang="en-US" sz="3429" dirty="0"/>
          </a:p>
          <a:p>
            <a:pPr lvl="2"/>
            <a:r>
              <a:rPr lang="en-US" sz="3429" dirty="0"/>
              <a:t>user</a:t>
            </a:r>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Chapter 4</a:t>
            </a:r>
          </a:p>
        </p:txBody>
      </p:sp>
      <p:sp>
        <p:nvSpPr>
          <p:cNvPr id="3" name="Content Placeholder 2"/>
          <p:cNvSpPr>
            <a:spLocks noGrp="1"/>
          </p:cNvSpPr>
          <p:nvPr>
            <p:ph sz="half" idx="1"/>
          </p:nvPr>
        </p:nvSpPr>
        <p:spPr>
          <a:xfrm>
            <a:off x="658904" y="1600200"/>
            <a:ext cx="3657600" cy="4648200"/>
          </a:xfrm>
        </p:spPr>
        <p:txBody>
          <a:bodyPr>
            <a:normAutofit/>
          </a:bodyPr>
          <a:lstStyle/>
          <a:p>
            <a:pPr marL="342900" lvl="0" indent="-279400"/>
            <a:r>
              <a:rPr lang="en-US" sz="2162" dirty="0">
                <a:solidFill>
                  <a:schemeClr val="tx1"/>
                </a:solidFill>
              </a:rPr>
              <a:t>Processes and threads</a:t>
            </a:r>
          </a:p>
          <a:p>
            <a:pPr marL="638175" lvl="1" indent="-279400"/>
            <a:r>
              <a:rPr lang="en-US" sz="1882" dirty="0">
                <a:solidFill>
                  <a:schemeClr val="tx1"/>
                </a:solidFill>
              </a:rPr>
              <a:t>Multithreading</a:t>
            </a:r>
          </a:p>
          <a:p>
            <a:pPr marL="638175" lvl="1" indent="-279400"/>
            <a:r>
              <a:rPr lang="en-US" sz="1882" dirty="0">
                <a:solidFill>
                  <a:schemeClr val="tx1"/>
                </a:solidFill>
              </a:rPr>
              <a:t>Thread functionality</a:t>
            </a:r>
          </a:p>
          <a:p>
            <a:pPr marL="342900" lvl="0" indent="-279400"/>
            <a:r>
              <a:rPr lang="en-US" sz="2162" dirty="0">
                <a:solidFill>
                  <a:schemeClr val="tx1"/>
                </a:solidFill>
              </a:rPr>
              <a:t>Multicore and multithreading</a:t>
            </a:r>
          </a:p>
          <a:p>
            <a:pPr marL="342900" lvl="0" indent="-279400"/>
            <a:r>
              <a:rPr lang="en-US" sz="2162" dirty="0">
                <a:solidFill>
                  <a:schemeClr val="tx1"/>
                </a:solidFill>
              </a:rPr>
              <a:t>Types of threads</a:t>
            </a:r>
          </a:p>
          <a:p>
            <a:pPr marL="638175" lvl="1" indent="-279400"/>
            <a:r>
              <a:rPr lang="en-US" sz="1882" dirty="0">
                <a:solidFill>
                  <a:schemeClr val="tx1"/>
                </a:solidFill>
              </a:rPr>
              <a:t>User level and kernel level threads</a:t>
            </a:r>
          </a:p>
          <a:p>
            <a:pPr marL="342900" lvl="0" indent="-279400"/>
            <a:endParaRPr lang="en-US" sz="2162" dirty="0">
              <a:solidFill>
                <a:schemeClr val="tx1"/>
              </a:solidFill>
            </a:endParaRPr>
          </a:p>
          <a:p>
            <a:pPr marL="911225" indent="-231775"/>
            <a:endParaRPr lang="en-US" sz="2400" dirty="0"/>
          </a:p>
        </p:txBody>
      </p:sp>
      <p:sp>
        <p:nvSpPr>
          <p:cNvPr id="5" name="Content Placeholder 4"/>
          <p:cNvSpPr>
            <a:spLocks noGrp="1"/>
          </p:cNvSpPr>
          <p:nvPr>
            <p:ph sz="half" idx="2"/>
          </p:nvPr>
        </p:nvSpPr>
        <p:spPr>
          <a:xfrm>
            <a:off x="4831308" y="1600200"/>
            <a:ext cx="3779292" cy="4648200"/>
          </a:xfrm>
        </p:spPr>
        <p:txBody>
          <a:bodyPr>
            <a:normAutofit lnSpcReduction="10000"/>
          </a:bodyPr>
          <a:lstStyle/>
          <a:p>
            <a:r>
              <a:rPr lang="en-US" sz="2118" dirty="0"/>
              <a:t>Solaris thread and SMP management</a:t>
            </a:r>
          </a:p>
          <a:p>
            <a:pPr marL="638175" lvl="1" indent="-279400"/>
            <a:r>
              <a:rPr lang="en-US" sz="1882" dirty="0">
                <a:solidFill>
                  <a:schemeClr val="tx1"/>
                </a:solidFill>
              </a:rPr>
              <a:t>Multithreaded architecture</a:t>
            </a:r>
          </a:p>
          <a:p>
            <a:pPr marL="638175" lvl="1" indent="-279400"/>
            <a:r>
              <a:rPr lang="en-US" sz="1882" dirty="0">
                <a:solidFill>
                  <a:schemeClr val="tx1"/>
                </a:solidFill>
              </a:rPr>
              <a:t>Motivation</a:t>
            </a:r>
          </a:p>
          <a:p>
            <a:pPr marL="638175" lvl="1" indent="-279400"/>
            <a:r>
              <a:rPr lang="en-US" sz="1882" dirty="0">
                <a:solidFill>
                  <a:schemeClr val="tx1"/>
                </a:solidFill>
              </a:rPr>
              <a:t>Process structure</a:t>
            </a:r>
          </a:p>
          <a:p>
            <a:pPr marL="638175" lvl="1" indent="-279400"/>
            <a:r>
              <a:rPr lang="en-US" sz="1882" dirty="0">
                <a:solidFill>
                  <a:schemeClr val="tx1"/>
                </a:solidFill>
              </a:rPr>
              <a:t>Thread execution</a:t>
            </a:r>
          </a:p>
          <a:p>
            <a:pPr marL="638175" lvl="1" indent="-279400"/>
            <a:r>
              <a:rPr lang="en-US" sz="1882" dirty="0">
                <a:solidFill>
                  <a:schemeClr val="tx1"/>
                </a:solidFill>
              </a:rPr>
              <a:t>Interrupts as threads</a:t>
            </a:r>
          </a:p>
          <a:p>
            <a:r>
              <a:rPr lang="en-US" sz="2118" dirty="0"/>
              <a:t>Linux process and thread management</a:t>
            </a:r>
          </a:p>
          <a:p>
            <a:pPr lvl="1"/>
            <a:r>
              <a:rPr lang="en-US" sz="1882" dirty="0"/>
              <a:t>Tasks/threads/namespaces</a:t>
            </a:r>
          </a:p>
          <a:p>
            <a:r>
              <a:rPr lang="en-US" sz="2118" b="1" dirty="0">
                <a:solidFill>
                  <a:srgbClr val="FF0000"/>
                </a:solidFill>
              </a:rPr>
              <a:t>Mac OS X grand central dispatch</a:t>
            </a:r>
          </a:p>
        </p:txBody>
      </p:sp>
    </p:spTree>
    <p:extLst>
      <p:ext uri="{BB962C8B-B14F-4D97-AF65-F5344CB8AC3E}">
        <p14:creationId xmlns:p14="http://schemas.microsoft.com/office/powerpoint/2010/main" val="2749276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chemeClr val="accent1">
                    <a:lumMod val="75000"/>
                  </a:schemeClr>
                </a:solidFill>
              </a:rPr>
              <a:t>Mac OS X Grand Central Dispatch (GCD)</a:t>
            </a:r>
          </a:p>
        </p:txBody>
      </p:sp>
      <p:sp>
        <p:nvSpPr>
          <p:cNvPr id="3" name="Content Placeholder 2"/>
          <p:cNvSpPr>
            <a:spLocks noGrp="1"/>
          </p:cNvSpPr>
          <p:nvPr>
            <p:ph idx="1"/>
          </p:nvPr>
        </p:nvSpPr>
        <p:spPr/>
        <p:txBody>
          <a:bodyPr>
            <a:normAutofit/>
          </a:bodyPr>
          <a:lstStyle/>
          <a:p>
            <a:r>
              <a:rPr lang="en-US" sz="2800" dirty="0"/>
              <a:t>Provides a pool of available threads</a:t>
            </a:r>
          </a:p>
          <a:p>
            <a:r>
              <a:rPr lang="en-US" sz="2800" dirty="0"/>
              <a:t>Designers can designate portions of applications, called </a:t>
            </a:r>
            <a:r>
              <a:rPr lang="en-US" sz="2800" i="1" dirty="0"/>
              <a:t>blocks, </a:t>
            </a:r>
            <a:r>
              <a:rPr lang="en-US" sz="2800" dirty="0"/>
              <a:t>that can be dispatched independently and run concurrently</a:t>
            </a:r>
          </a:p>
          <a:p>
            <a:r>
              <a:rPr lang="en-US" sz="2800" dirty="0"/>
              <a:t>Concurrency is based on the number of cores available and the thread capacity of the system</a:t>
            </a:r>
          </a:p>
        </p:txBody>
      </p:sp>
      <p:pic>
        <p:nvPicPr>
          <p:cNvPr id="6" name="Picture 5"/>
          <p:cNvPicPr>
            <a:picLocks noChangeAspect="1"/>
          </p:cNvPicPr>
          <p:nvPr/>
        </p:nvPicPr>
        <p:blipFill>
          <a:blip r:embed="rId3"/>
          <a:stretch>
            <a:fillRect/>
          </a:stretch>
        </p:blipFill>
        <p:spPr>
          <a:xfrm>
            <a:off x="7239000" y="4191000"/>
            <a:ext cx="1738745" cy="1471246"/>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Chapter 4 -- END</a:t>
            </a:r>
          </a:p>
        </p:txBody>
      </p:sp>
      <p:sp>
        <p:nvSpPr>
          <p:cNvPr id="3" name="Content Placeholder 2"/>
          <p:cNvSpPr>
            <a:spLocks noGrp="1"/>
          </p:cNvSpPr>
          <p:nvPr>
            <p:ph sz="half" idx="1"/>
          </p:nvPr>
        </p:nvSpPr>
        <p:spPr>
          <a:xfrm>
            <a:off x="658904" y="1600200"/>
            <a:ext cx="3657600" cy="4648200"/>
          </a:xfrm>
        </p:spPr>
        <p:txBody>
          <a:bodyPr>
            <a:normAutofit/>
          </a:bodyPr>
          <a:lstStyle/>
          <a:p>
            <a:pPr marL="342900" lvl="0" indent="-279400"/>
            <a:r>
              <a:rPr lang="en-US" sz="2162" dirty="0">
                <a:solidFill>
                  <a:schemeClr val="tx1"/>
                </a:solidFill>
              </a:rPr>
              <a:t>Processes and threads</a:t>
            </a:r>
          </a:p>
          <a:p>
            <a:pPr marL="638175" lvl="1" indent="-279400"/>
            <a:r>
              <a:rPr lang="en-US" sz="1882" dirty="0">
                <a:solidFill>
                  <a:schemeClr val="tx1"/>
                </a:solidFill>
              </a:rPr>
              <a:t>Multithreading</a:t>
            </a:r>
          </a:p>
          <a:p>
            <a:pPr marL="638175" lvl="1" indent="-279400"/>
            <a:r>
              <a:rPr lang="en-US" sz="1882" dirty="0">
                <a:solidFill>
                  <a:schemeClr val="tx1"/>
                </a:solidFill>
              </a:rPr>
              <a:t>Thread functionality</a:t>
            </a:r>
          </a:p>
          <a:p>
            <a:pPr marL="342900" lvl="0" indent="-279400"/>
            <a:r>
              <a:rPr lang="en-US" sz="2162" dirty="0">
                <a:solidFill>
                  <a:schemeClr val="tx1"/>
                </a:solidFill>
              </a:rPr>
              <a:t>Multicore and multithreading</a:t>
            </a:r>
          </a:p>
          <a:p>
            <a:pPr marL="342900" lvl="0" indent="-279400"/>
            <a:r>
              <a:rPr lang="en-US" sz="2162" dirty="0">
                <a:solidFill>
                  <a:schemeClr val="tx1"/>
                </a:solidFill>
              </a:rPr>
              <a:t>Types of threads</a:t>
            </a:r>
          </a:p>
          <a:p>
            <a:pPr marL="638175" lvl="1" indent="-279400"/>
            <a:r>
              <a:rPr lang="en-US" sz="1882" dirty="0">
                <a:solidFill>
                  <a:schemeClr val="tx1"/>
                </a:solidFill>
              </a:rPr>
              <a:t>User level and kernel level threads</a:t>
            </a:r>
          </a:p>
          <a:p>
            <a:pPr marL="342900" lvl="0" indent="-279400"/>
            <a:endParaRPr lang="en-US" sz="2162" dirty="0">
              <a:solidFill>
                <a:schemeClr val="tx1"/>
              </a:solidFill>
            </a:endParaRPr>
          </a:p>
          <a:p>
            <a:pPr marL="911225" indent="-231775"/>
            <a:endParaRPr lang="en-US" sz="2400" dirty="0"/>
          </a:p>
        </p:txBody>
      </p:sp>
      <p:sp>
        <p:nvSpPr>
          <p:cNvPr id="5" name="Content Placeholder 4"/>
          <p:cNvSpPr>
            <a:spLocks noGrp="1"/>
          </p:cNvSpPr>
          <p:nvPr>
            <p:ph sz="half" idx="2"/>
          </p:nvPr>
        </p:nvSpPr>
        <p:spPr>
          <a:xfrm>
            <a:off x="4831308" y="1600200"/>
            <a:ext cx="3779292" cy="4648200"/>
          </a:xfrm>
        </p:spPr>
        <p:txBody>
          <a:bodyPr>
            <a:normAutofit lnSpcReduction="10000"/>
          </a:bodyPr>
          <a:lstStyle/>
          <a:p>
            <a:r>
              <a:rPr lang="en-US" sz="2118" dirty="0"/>
              <a:t>Solaris thread and SMP management</a:t>
            </a:r>
          </a:p>
          <a:p>
            <a:pPr marL="638175" lvl="1" indent="-279400"/>
            <a:r>
              <a:rPr lang="en-US" sz="1882" dirty="0">
                <a:solidFill>
                  <a:schemeClr val="tx1"/>
                </a:solidFill>
              </a:rPr>
              <a:t>Multithreaded architecture</a:t>
            </a:r>
          </a:p>
          <a:p>
            <a:pPr marL="638175" lvl="1" indent="-279400"/>
            <a:r>
              <a:rPr lang="en-US" sz="1882" dirty="0">
                <a:solidFill>
                  <a:schemeClr val="tx1"/>
                </a:solidFill>
              </a:rPr>
              <a:t>Motivation</a:t>
            </a:r>
          </a:p>
          <a:p>
            <a:pPr marL="638175" lvl="1" indent="-279400"/>
            <a:r>
              <a:rPr lang="en-US" sz="1882" dirty="0">
                <a:solidFill>
                  <a:schemeClr val="tx1"/>
                </a:solidFill>
              </a:rPr>
              <a:t>Process structure</a:t>
            </a:r>
          </a:p>
          <a:p>
            <a:pPr marL="638175" lvl="1" indent="-279400"/>
            <a:r>
              <a:rPr lang="en-US" sz="1882" dirty="0">
                <a:solidFill>
                  <a:schemeClr val="tx1"/>
                </a:solidFill>
              </a:rPr>
              <a:t>Thread execution</a:t>
            </a:r>
          </a:p>
          <a:p>
            <a:pPr marL="638175" lvl="1" indent="-279400"/>
            <a:r>
              <a:rPr lang="en-US" sz="1882" dirty="0">
                <a:solidFill>
                  <a:schemeClr val="tx1"/>
                </a:solidFill>
              </a:rPr>
              <a:t>Interrupts as threads</a:t>
            </a:r>
          </a:p>
          <a:p>
            <a:r>
              <a:rPr lang="en-US" sz="2118" dirty="0"/>
              <a:t>Linux process and thread management</a:t>
            </a:r>
          </a:p>
          <a:p>
            <a:pPr lvl="1"/>
            <a:r>
              <a:rPr lang="en-US" sz="1882" dirty="0"/>
              <a:t>Tasks/threads/namespaces</a:t>
            </a:r>
          </a:p>
          <a:p>
            <a:r>
              <a:rPr lang="en-US" sz="2118" dirty="0"/>
              <a:t>Mac OS X grand central dispatch</a:t>
            </a:r>
          </a:p>
        </p:txBody>
      </p:sp>
    </p:spTree>
    <p:extLst>
      <p:ext uri="{BB962C8B-B14F-4D97-AF65-F5344CB8AC3E}">
        <p14:creationId xmlns:p14="http://schemas.microsoft.com/office/powerpoint/2010/main" val="40325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791937E1-E43E-5642-8BD1-976DC2C1C05C}"/>
              </a:ext>
            </a:extLst>
          </p:cNvPr>
          <p:cNvSpPr>
            <a:spLocks noGrp="1" noChangeArrowheads="1"/>
          </p:cNvSpPr>
          <p:nvPr>
            <p:ph type="title"/>
          </p:nvPr>
        </p:nvSpPr>
        <p:spPr/>
        <p:txBody>
          <a:bodyPr/>
          <a:lstStyle/>
          <a:p>
            <a:r>
              <a:rPr lang="en-US" altLang="en-US"/>
              <a:t>Classifying Threaded Systems</a:t>
            </a:r>
          </a:p>
        </p:txBody>
      </p:sp>
      <p:sp>
        <p:nvSpPr>
          <p:cNvPr id="35842" name="Content Placeholder 2">
            <a:extLst>
              <a:ext uri="{FF2B5EF4-FFF2-40B4-BE49-F238E27FC236}">
                <a16:creationId xmlns:a16="http://schemas.microsoft.com/office/drawing/2014/main" id="{FA7D623C-267D-4D4C-A4E2-51ED89D91907}"/>
              </a:ext>
            </a:extLst>
          </p:cNvPr>
          <p:cNvSpPr>
            <a:spLocks noGrp="1" noChangeArrowheads="1"/>
          </p:cNvSpPr>
          <p:nvPr>
            <p:ph idx="1"/>
          </p:nvPr>
        </p:nvSpPr>
        <p:spPr/>
        <p:txBody>
          <a:bodyPr/>
          <a:lstStyle/>
          <a:p>
            <a:r>
              <a:rPr lang="en-US" altLang="en-US" sz="1500"/>
              <a:t>Operating Systems can support one or many address spaces, and one or many threads per address space.</a:t>
            </a:r>
          </a:p>
        </p:txBody>
      </p:sp>
      <p:pic>
        <p:nvPicPr>
          <p:cNvPr id="35843" name="Picture 1">
            <a:extLst>
              <a:ext uri="{FF2B5EF4-FFF2-40B4-BE49-F238E27FC236}">
                <a16:creationId xmlns:a16="http://schemas.microsoft.com/office/drawing/2014/main" id="{03B1D236-F06F-034F-9142-C7176A2CA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973" b="526"/>
          <a:stretch>
            <a:fillRect/>
          </a:stretch>
        </p:blipFill>
        <p:spPr bwMode="auto">
          <a:xfrm>
            <a:off x="1498998" y="2302669"/>
            <a:ext cx="5993606" cy="32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Processes</a:t>
            </a:r>
          </a:p>
        </p:txBody>
      </p:sp>
      <p:sp>
        <p:nvSpPr>
          <p:cNvPr id="3" name="Content Placeholder 2"/>
          <p:cNvSpPr>
            <a:spLocks noGrp="1"/>
          </p:cNvSpPr>
          <p:nvPr>
            <p:ph idx="1"/>
          </p:nvPr>
        </p:nvSpPr>
        <p:spPr/>
        <p:txBody>
          <a:bodyPr>
            <a:normAutofit/>
          </a:bodyPr>
          <a:lstStyle/>
          <a:p>
            <a:r>
              <a:rPr lang="en-US" sz="2400" dirty="0"/>
              <a:t>The unit or resource allocation and a unit of protection</a:t>
            </a:r>
          </a:p>
          <a:p>
            <a:r>
              <a:rPr lang="en-US" sz="2400" dirty="0"/>
              <a:t>A virtual address space that holds the process image</a:t>
            </a:r>
          </a:p>
          <a:p>
            <a:r>
              <a:rPr lang="en-US" sz="2400" dirty="0"/>
              <a:t>Protected access to:</a:t>
            </a:r>
          </a:p>
          <a:p>
            <a:pPr lvl="1"/>
            <a:r>
              <a:rPr lang="en-US" sz="2000" dirty="0"/>
              <a:t>processors</a:t>
            </a:r>
          </a:p>
          <a:p>
            <a:pPr lvl="1"/>
            <a:r>
              <a:rPr lang="en-US" sz="2000" dirty="0"/>
              <a:t>other processes </a:t>
            </a:r>
          </a:p>
          <a:p>
            <a:pPr lvl="1"/>
            <a:r>
              <a:rPr lang="en-US" sz="2000" dirty="0"/>
              <a:t>files</a:t>
            </a:r>
          </a:p>
          <a:p>
            <a:pPr lvl="1"/>
            <a:r>
              <a:rPr lang="en-US" sz="2000" dirty="0"/>
              <a:t>I/O resources</a:t>
            </a:r>
          </a:p>
          <a:p>
            <a:endParaRPr lang="en-US" sz="2400" dirty="0"/>
          </a:p>
        </p:txBody>
      </p:sp>
      <p:pic>
        <p:nvPicPr>
          <p:cNvPr id="4" name="Picture 3"/>
          <p:cNvPicPr>
            <a:picLocks noChangeAspect="1"/>
          </p:cNvPicPr>
          <p:nvPr/>
        </p:nvPicPr>
        <p:blipFill>
          <a:blip r:embed="rId3"/>
          <a:stretch>
            <a:fillRect/>
          </a:stretch>
        </p:blipFill>
        <p:spPr>
          <a:xfrm>
            <a:off x="6172200" y="4267200"/>
            <a:ext cx="2326724" cy="2070100"/>
          </a:xfrm>
          <a:prstGeom prst="rect">
            <a:avLst/>
          </a:prstGeom>
        </p:spPr>
      </p:pic>
    </p:spTree>
  </p:cSld>
  <p:clrMapOvr>
    <a:masterClrMapping/>
  </p:clrMapOvr>
</p:sld>
</file>

<file path=ppt/theme/theme1.xml><?xml version="1.0" encoding="utf-8"?>
<a:theme xmlns:a="http://schemas.openxmlformats.org/drawingml/2006/main" name="Theme1">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022F3278-029F-4CC3-97EB-52485CB31534}" vid="{4236103D-76D0-45FF-9CB4-AF9AF3A99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12497</Words>
  <Application>Microsoft Macintosh PowerPoint</Application>
  <PresentationFormat>On-screen Show (4:3)</PresentationFormat>
  <Paragraphs>979</Paragraphs>
  <Slides>74</Slides>
  <Notes>64</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inherit</vt:lpstr>
      <vt:lpstr>Arial</vt:lpstr>
      <vt:lpstr>Calibri</vt:lpstr>
      <vt:lpstr>Calisto MT</vt:lpstr>
      <vt:lpstr>Consolas</vt:lpstr>
      <vt:lpstr>Courier New</vt:lpstr>
      <vt:lpstr>Helvetica</vt:lpstr>
      <vt:lpstr>Times New Roman</vt:lpstr>
      <vt:lpstr>Verdana</vt:lpstr>
      <vt:lpstr>Wingdings</vt:lpstr>
      <vt:lpstr>Theme1</vt:lpstr>
      <vt:lpstr>Chapter 4 Threads</vt:lpstr>
      <vt:lpstr>Chapter 4</vt:lpstr>
      <vt:lpstr>Processes…</vt:lpstr>
      <vt:lpstr>Processes and Threads</vt:lpstr>
      <vt:lpstr>Processes vs. Threads</vt:lpstr>
      <vt:lpstr>Single Threaded Approaches</vt:lpstr>
      <vt:lpstr>Multithreaded Approaches</vt:lpstr>
      <vt:lpstr>Classifying Threaded Systems</vt:lpstr>
      <vt:lpstr>Processes</vt:lpstr>
      <vt:lpstr>One or More Threads in a Process</vt:lpstr>
      <vt:lpstr>PowerPoint Presentation</vt:lpstr>
      <vt:lpstr>Benefits of Threads</vt:lpstr>
      <vt:lpstr>Thread Use in a Single-User System</vt:lpstr>
      <vt:lpstr>Threads</vt:lpstr>
      <vt:lpstr>Thread Execution States</vt:lpstr>
      <vt:lpstr>PowerPoint Presentation</vt:lpstr>
      <vt:lpstr>PowerPoint Presentation</vt:lpstr>
      <vt:lpstr>Thread Synchronization</vt:lpstr>
      <vt:lpstr>PowerPoint Presentation</vt:lpstr>
      <vt:lpstr>Chapter 4</vt:lpstr>
      <vt:lpstr>Applications that can benefit from multi-core scaling</vt:lpstr>
      <vt:lpstr>Valve Game Software</vt:lpstr>
      <vt:lpstr>Parallelism in Deep Learning</vt:lpstr>
      <vt:lpstr>Parallelism in Deep Learning</vt:lpstr>
      <vt:lpstr>Amdahl’s Law</vt:lpstr>
      <vt:lpstr>Amdahl’s Law</vt:lpstr>
      <vt:lpstr>PowerPoint Presentation</vt:lpstr>
      <vt:lpstr>Is perfect scaling possible?</vt:lpstr>
      <vt:lpstr>Amdahl’s Law Exam Question</vt:lpstr>
      <vt:lpstr>Amdahl’s Law Exam Question</vt:lpstr>
      <vt:lpstr>Amdahl’s Law Exam Question</vt:lpstr>
      <vt:lpstr>Amdahl’s Law Exam Question</vt:lpstr>
      <vt:lpstr>Problem Time</vt:lpstr>
      <vt:lpstr>Problem Time</vt:lpstr>
      <vt:lpstr>Chapter 4</vt:lpstr>
      <vt:lpstr>PowerPoint Presentation</vt:lpstr>
      <vt:lpstr>User-Level Threads (ULTs)</vt:lpstr>
      <vt:lpstr>User-Level Threads</vt:lpstr>
      <vt:lpstr>User-Level Threads</vt:lpstr>
      <vt:lpstr>PowerPoint Presentation</vt:lpstr>
      <vt:lpstr>  Advantages of ULTs</vt:lpstr>
      <vt:lpstr>Disadvantages of ULTs</vt:lpstr>
      <vt:lpstr>Sample Exam Question </vt:lpstr>
      <vt:lpstr>Sample Exam Question </vt:lpstr>
      <vt:lpstr>Overcoming ULT Disadvantages</vt:lpstr>
      <vt:lpstr>Kernel-Level Threads (KLTs)</vt:lpstr>
      <vt:lpstr>Kernel Threads</vt:lpstr>
      <vt:lpstr>Advantages of KLTs</vt:lpstr>
      <vt:lpstr>Disadvantage of KLTs</vt:lpstr>
      <vt:lpstr>Sample Exam Question</vt:lpstr>
      <vt:lpstr>Sample Exam Question</vt:lpstr>
      <vt:lpstr>Problem Time</vt:lpstr>
      <vt:lpstr>Combined Approaches</vt:lpstr>
      <vt:lpstr>Multithreading Models</vt:lpstr>
      <vt:lpstr>Many-to-One</vt:lpstr>
      <vt:lpstr>One-to-One</vt:lpstr>
      <vt:lpstr>Many-to-Many Model</vt:lpstr>
      <vt:lpstr>Two-level Model</vt:lpstr>
      <vt:lpstr>Chapter 4</vt:lpstr>
      <vt:lpstr>Solaris Process</vt:lpstr>
      <vt:lpstr>PowerPoint Presentation</vt:lpstr>
      <vt:lpstr>PowerPoint Presentation</vt:lpstr>
      <vt:lpstr>PowerPoint Presentation</vt:lpstr>
      <vt:lpstr>Interrupts as Threads</vt:lpstr>
      <vt:lpstr>Solaris Solution</vt:lpstr>
      <vt:lpstr>Chapter 4</vt:lpstr>
      <vt:lpstr>PowerPoint Presentation</vt:lpstr>
      <vt:lpstr>Linux Tasks</vt:lpstr>
      <vt:lpstr>PowerPoint Presentation</vt:lpstr>
      <vt:lpstr>Linux Threads</vt:lpstr>
      <vt:lpstr>Linux Namespaces</vt:lpstr>
      <vt:lpstr>Chapter 4</vt:lpstr>
      <vt:lpstr>Mac OS X Grand Central Dispatch (GCD)</vt:lpstr>
      <vt:lpstr>Chapter 4 --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Threads</dc:title>
  <dc:creator/>
  <cp:lastModifiedBy/>
  <cp:revision>183</cp:revision>
  <cp:lastPrinted>2024-02-21T03:35:11Z</cp:lastPrinted>
  <dcterms:created xsi:type="dcterms:W3CDTF">2014-02-03T03:16:36Z</dcterms:created>
  <dcterms:modified xsi:type="dcterms:W3CDTF">2024-02-22T20:33:53Z</dcterms:modified>
</cp:coreProperties>
</file>